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8" r:id="rId3"/>
    <p:sldId id="283" r:id="rId4"/>
    <p:sldId id="295" r:id="rId5"/>
    <p:sldId id="279" r:id="rId6"/>
    <p:sldId id="281" r:id="rId7"/>
    <p:sldId id="280" r:id="rId8"/>
    <p:sldId id="314" r:id="rId9"/>
    <p:sldId id="282" r:id="rId10"/>
    <p:sldId id="284" r:id="rId11"/>
    <p:sldId id="296" r:id="rId12"/>
    <p:sldId id="297" r:id="rId13"/>
    <p:sldId id="298" r:id="rId14"/>
    <p:sldId id="301" r:id="rId15"/>
    <p:sldId id="299" r:id="rId16"/>
    <p:sldId id="286" r:id="rId17"/>
    <p:sldId id="288" r:id="rId18"/>
    <p:sldId id="289" r:id="rId19"/>
    <p:sldId id="290" r:id="rId20"/>
    <p:sldId id="292" r:id="rId21"/>
    <p:sldId id="287" r:id="rId22"/>
    <p:sldId id="293" r:id="rId23"/>
    <p:sldId id="285" r:id="rId24"/>
    <p:sldId id="257" r:id="rId25"/>
    <p:sldId id="258" r:id="rId26"/>
    <p:sldId id="259" r:id="rId27"/>
    <p:sldId id="260" r:id="rId28"/>
    <p:sldId id="261" r:id="rId29"/>
    <p:sldId id="262" r:id="rId30"/>
    <p:sldId id="306" r:id="rId31"/>
    <p:sldId id="302" r:id="rId32"/>
    <p:sldId id="307" r:id="rId33"/>
    <p:sldId id="305" r:id="rId34"/>
    <p:sldId id="304" r:id="rId35"/>
    <p:sldId id="263" r:id="rId36"/>
    <p:sldId id="294" r:id="rId37"/>
    <p:sldId id="264" r:id="rId38"/>
    <p:sldId id="271" r:id="rId39"/>
    <p:sldId id="308" r:id="rId40"/>
    <p:sldId id="309" r:id="rId41"/>
    <p:sldId id="310" r:id="rId42"/>
    <p:sldId id="311" r:id="rId43"/>
    <p:sldId id="312" r:id="rId44"/>
    <p:sldId id="313" r:id="rId45"/>
    <p:sldId id="315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 snapToGrid="0" snapToObjects="1"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0B27E664-1CE9-E949-9A3F-9429A1833F52}" type="datetimeFigureOut">
              <a:rPr lang="en-US" smtClean="0"/>
              <a:t>7/19/20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1E589-D740-904C-8A68-F49F72FCE65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4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Historia_de_la_escritura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creativecommons.org/licenses/by-sa/3.0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raffic_collisions_in_India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El </a:t>
            </a:r>
            <a:r>
              <a:rPr lang="en-US" dirty="0" err="1"/>
              <a:t>Cuadrilatero</a:t>
            </a:r>
            <a:r>
              <a:rPr lang="en-US" dirty="0"/>
              <a:t> </a:t>
            </a:r>
            <a:r>
              <a:rPr lang="en-US" dirty="0" err="1"/>
              <a:t>Wesleyano</a:t>
            </a:r>
            <a:r>
              <a:rPr lang="en-US" dirty="0"/>
              <a:t>        </a:t>
            </a:r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Pacific Northwest Annual Conference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Phil Wingeier-</a:t>
            </a:r>
            <a:r>
              <a:rPr lang="en-US" dirty="0" err="1"/>
              <a:t>Rayo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/>
              <a:t>July 19, </a:t>
            </a:r>
            <a:r>
              <a:rPr lang="en-US" dirty="0"/>
              <a:t>2020</a:t>
            </a:r>
          </a:p>
          <a:p>
            <a:endParaRPr lang="en-US" dirty="0"/>
          </a:p>
        </p:txBody>
      </p:sp>
      <p:pic>
        <p:nvPicPr>
          <p:cNvPr id="5" name="Content Placeholder 4" descr="squarecrossflame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18" r="2331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9220003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D373B-F401-5343-B831-C567CE76D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Fuentes y Normas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E7BCF4-CC49-3145-85F0-98FFEEDA1CCA}"/>
              </a:ext>
            </a:extLst>
          </p:cNvPr>
          <p:cNvSpPr txBox="1"/>
          <p:nvPr/>
        </p:nvSpPr>
        <p:spPr>
          <a:xfrm>
            <a:off x="3966359" y="1947553"/>
            <a:ext cx="461950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Fuentes de información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Metodología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Prioridad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Peso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Credibilidad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2416142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191D6-0176-3047-8077-2A3F60875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</a:t>
            </a:r>
            <a:r>
              <a:rPr lang="es-ES_tradnl" dirty="0" err="1"/>
              <a:t>revelacion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CD2761-5850-7344-9F91-AEF4EF6E62C5}"/>
              </a:ext>
            </a:extLst>
          </p:cNvPr>
          <p:cNvSpPr txBox="1"/>
          <p:nvPr/>
        </p:nvSpPr>
        <p:spPr>
          <a:xfrm>
            <a:off x="3740727" y="2470066"/>
            <a:ext cx="5403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?Que es la revelación? </a:t>
            </a:r>
          </a:p>
        </p:txBody>
      </p:sp>
    </p:spTree>
    <p:extLst>
      <p:ext uri="{BB962C8B-B14F-4D97-AF65-F5344CB8AC3E}">
        <p14:creationId xmlns:p14="http://schemas.microsoft.com/office/powerpoint/2010/main" val="298562616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C7FFB-5E1D-1646-9576-394FA6245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A0D132-A0A6-3141-9F55-26BF6E92423B}"/>
              </a:ext>
            </a:extLst>
          </p:cNvPr>
          <p:cNvSpPr txBox="1"/>
          <p:nvPr/>
        </p:nvSpPr>
        <p:spPr>
          <a:xfrm>
            <a:off x="3693226" y="1106403"/>
            <a:ext cx="536764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/>
              <a:t>Revelacion</a:t>
            </a:r>
            <a:r>
              <a:rPr lang="en-US" sz="4000" dirty="0"/>
              <a:t>: </a:t>
            </a:r>
          </a:p>
          <a:p>
            <a:endParaRPr lang="en-US" sz="4000" dirty="0"/>
          </a:p>
          <a:p>
            <a:r>
              <a:rPr lang="en-US" sz="4000" dirty="0" err="1"/>
              <a:t>Descubrimiento</a:t>
            </a:r>
            <a:r>
              <a:rPr lang="en-US" sz="4000" dirty="0"/>
              <a:t> o </a:t>
            </a:r>
            <a:r>
              <a:rPr lang="en-US" sz="4000" dirty="0" err="1"/>
              <a:t>manifestación</a:t>
            </a:r>
            <a:r>
              <a:rPr lang="en-US" sz="4000" dirty="0"/>
              <a:t> de </a:t>
            </a:r>
            <a:r>
              <a:rPr lang="en-US" sz="4000" dirty="0" err="1"/>
              <a:t>algo</a:t>
            </a:r>
            <a:r>
              <a:rPr lang="en-US" sz="4000" dirty="0"/>
              <a:t> </a:t>
            </a:r>
            <a:r>
              <a:rPr lang="en-US" sz="4000" dirty="0" err="1"/>
              <a:t>secreto</a:t>
            </a:r>
            <a:r>
              <a:rPr lang="en-US" sz="4000" dirty="0"/>
              <a:t>, </a:t>
            </a:r>
            <a:r>
              <a:rPr lang="en-US" sz="4000" dirty="0" err="1"/>
              <a:t>oculto</a:t>
            </a:r>
            <a:r>
              <a:rPr lang="en-US" sz="4000" dirty="0"/>
              <a:t> o </a:t>
            </a:r>
            <a:r>
              <a:rPr lang="en-US" sz="4000" dirty="0" err="1"/>
              <a:t>desconocido</a:t>
            </a:r>
            <a:endParaRPr lang="es-ES_tradnl" sz="4000" dirty="0"/>
          </a:p>
        </p:txBody>
      </p:sp>
    </p:spTree>
    <p:extLst>
      <p:ext uri="{BB962C8B-B14F-4D97-AF65-F5344CB8AC3E}">
        <p14:creationId xmlns:p14="http://schemas.microsoft.com/office/powerpoint/2010/main" val="151185110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233FA-B823-FC49-A078-CE12F0771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28ED682-19AC-DD49-870A-D651B48E85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4267" y="1009403"/>
            <a:ext cx="8614725" cy="47264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AF0D42-B20B-7649-8C6F-3989BE30BC16}"/>
              </a:ext>
            </a:extLst>
          </p:cNvPr>
          <p:cNvSpPr txBox="1"/>
          <p:nvPr/>
        </p:nvSpPr>
        <p:spPr>
          <a:xfrm>
            <a:off x="1653543" y="4014070"/>
            <a:ext cx="483760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900">
                <a:hlinkClick r:id="rId3" tooltip="https://es.wikipedia.org/wiki/Historia_de_la_escritura"/>
              </a:rPr>
              <a:t>This Photo</a:t>
            </a:r>
            <a:r>
              <a:rPr lang="es-ES_tradnl" sz="900"/>
              <a:t> by Unknown Author is licensed under </a:t>
            </a:r>
            <a:r>
              <a:rPr lang="es-ES_tradnl" sz="900">
                <a:hlinkClick r:id="rId4" tooltip="https://creativecommons.org/licenses/by-sa/3.0/"/>
              </a:rPr>
              <a:t>CC BY-SA</a:t>
            </a:r>
            <a:endParaRPr lang="es-ES_tradnl" sz="900"/>
          </a:p>
        </p:txBody>
      </p:sp>
    </p:spTree>
    <p:extLst>
      <p:ext uri="{BB962C8B-B14F-4D97-AF65-F5344CB8AC3E}">
        <p14:creationId xmlns:p14="http://schemas.microsoft.com/office/powerpoint/2010/main" val="127641920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ED710-24CF-9A4B-A6DB-8E6814DA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Biblia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509937-EEEA-6E40-B2D4-0DFB29251E32}"/>
              </a:ext>
            </a:extLst>
          </p:cNvPr>
          <p:cNvSpPr txBox="1"/>
          <p:nvPr/>
        </p:nvSpPr>
        <p:spPr>
          <a:xfrm>
            <a:off x="3776353" y="546265"/>
            <a:ext cx="52488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tradición 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39 libros en el Antiguo Testamento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27 libros en el Nuevo Testamento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canonización</a:t>
            </a:r>
          </a:p>
        </p:txBody>
      </p:sp>
    </p:spTree>
    <p:extLst>
      <p:ext uri="{BB962C8B-B14F-4D97-AF65-F5344CB8AC3E}">
        <p14:creationId xmlns:p14="http://schemas.microsoft.com/office/powerpoint/2010/main" val="19331279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85AFE-E250-AC4E-A53F-2BF486515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39F3F6-9460-2945-A130-1E16FE49E449}"/>
              </a:ext>
            </a:extLst>
          </p:cNvPr>
          <p:cNvSpPr txBox="1"/>
          <p:nvPr/>
        </p:nvSpPr>
        <p:spPr>
          <a:xfrm>
            <a:off x="3218213" y="2078182"/>
            <a:ext cx="59257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sz="4000" dirty="0"/>
          </a:p>
          <a:p>
            <a:r>
              <a:rPr lang="es-ES_tradnl" sz="4000" dirty="0"/>
              <a:t>?Dios dejo de revelarse después de La Biblia? </a:t>
            </a:r>
          </a:p>
        </p:txBody>
      </p:sp>
    </p:spTree>
    <p:extLst>
      <p:ext uri="{BB962C8B-B14F-4D97-AF65-F5344CB8AC3E}">
        <p14:creationId xmlns:p14="http://schemas.microsoft.com/office/powerpoint/2010/main" val="238595734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930C-05C3-6143-A607-64BD2F007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Historia de la Iglesia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1469A5-3A0D-5E41-A0F6-025E1F6BAF1F}"/>
              </a:ext>
            </a:extLst>
          </p:cNvPr>
          <p:cNvSpPr txBox="1"/>
          <p:nvPr/>
        </p:nvSpPr>
        <p:spPr>
          <a:xfrm>
            <a:off x="3515096" y="237506"/>
            <a:ext cx="54864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Nacimiento de Cristo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33 Muerte y resurrección de Jesucristo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70 destrucción del templo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312 Conversión de Constantino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325 Concilio de Nicea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476 Caída de Roma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800 Carlomagno consagrado como Emperador del Santo Imperio Romano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1095 Comienzo de las cruzadas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1492 Cristóbal Colon en América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1517 Martin Lutero 95 tesis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1534 La Reforma Inglesa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1738 </a:t>
            </a:r>
            <a:r>
              <a:rPr lang="es-ES_tradnl" sz="2400" dirty="0" err="1"/>
              <a:t>Aldersgate</a:t>
            </a:r>
            <a:r>
              <a:rPr lang="es-ES_tradnl" sz="2400" dirty="0"/>
              <a:t> de Wesley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s-ES_tradnl" sz="2400" dirty="0"/>
              <a:t>1906 Avivamiento en la Calle de </a:t>
            </a:r>
            <a:r>
              <a:rPr lang="es-ES_tradnl" sz="2400" dirty="0" err="1"/>
              <a:t>Azusa</a:t>
            </a:r>
            <a:endParaRPr lang="es-ES_tradnl" sz="2400" dirty="0"/>
          </a:p>
          <a:p>
            <a:pPr marL="342900" indent="-342900">
              <a:buFont typeface="Wingdings" pitchFamily="2" charset="2"/>
              <a:buChar char="§"/>
            </a:pPr>
            <a:endParaRPr lang="es-ES_tradnl" sz="2400" dirty="0"/>
          </a:p>
          <a:p>
            <a:pPr marL="285750" indent="-285750">
              <a:buFont typeface="Wingdings" pitchFamily="2" charset="2"/>
              <a:buChar char="§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6624861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068EE-FCA1-9A43-AB44-8AB819E17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Las fuentes de la  Iglesia Católica Romana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1365B6-3B31-AE40-9831-1EBBFEA49035}"/>
              </a:ext>
            </a:extLst>
          </p:cNvPr>
          <p:cNvSpPr txBox="1"/>
          <p:nvPr/>
        </p:nvSpPr>
        <p:spPr>
          <a:xfrm>
            <a:off x="4453247" y="2042557"/>
            <a:ext cx="358638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/>
              <a:t>?Cuales son las fuentes de la Iglesia Católica Romana?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7203157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8F0C-0270-7441-AE0E-1EB01157A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Reforma Protestante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604004-F168-944B-8A0D-FFA58612EC1A}"/>
              </a:ext>
            </a:extLst>
          </p:cNvPr>
          <p:cNvSpPr txBox="1"/>
          <p:nvPr/>
        </p:nvSpPr>
        <p:spPr>
          <a:xfrm>
            <a:off x="3918858" y="1341912"/>
            <a:ext cx="47957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Martin Lutero (1483-1546)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Juan Calvino (1509-1564)</a:t>
            </a:r>
          </a:p>
          <a:p>
            <a:pPr marL="285750" indent="-285750">
              <a:buFont typeface="Wingdings" pitchFamily="2" charset="2"/>
              <a:buChar char="§"/>
            </a:pPr>
            <a:endParaRPr lang="es-ES_tradnl" sz="2800" dirty="0"/>
          </a:p>
          <a:p>
            <a:r>
              <a:rPr lang="es-ES_tradnl" sz="2800" dirty="0"/>
              <a:t>?Cuales son las fuentes de las iglesias reformadas (Calvinistas)? </a:t>
            </a:r>
          </a:p>
        </p:txBody>
      </p:sp>
    </p:spTree>
    <p:extLst>
      <p:ext uri="{BB962C8B-B14F-4D97-AF65-F5344CB8AC3E}">
        <p14:creationId xmlns:p14="http://schemas.microsoft.com/office/powerpoint/2010/main" val="399406872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48BB4-361B-284C-96FA-72252DF82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Las cinco solas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8182E-41DA-0842-A0C8-0510C5B7327D}"/>
              </a:ext>
            </a:extLst>
          </p:cNvPr>
          <p:cNvSpPr txBox="1"/>
          <p:nvPr/>
        </p:nvSpPr>
        <p:spPr>
          <a:xfrm>
            <a:off x="4572000" y="2137560"/>
            <a:ext cx="4667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?Cuales son las cinco solas?</a:t>
            </a:r>
          </a:p>
        </p:txBody>
      </p:sp>
    </p:spTree>
    <p:extLst>
      <p:ext uri="{BB962C8B-B14F-4D97-AF65-F5344CB8AC3E}">
        <p14:creationId xmlns:p14="http://schemas.microsoft.com/office/powerpoint/2010/main" val="120024555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63CB-0471-0940-B471-11DD94328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Presentaciones  y Introducciones</a:t>
            </a:r>
          </a:p>
        </p:txBody>
      </p:sp>
    </p:spTree>
    <p:extLst>
      <p:ext uri="{BB962C8B-B14F-4D97-AF65-F5344CB8AC3E}">
        <p14:creationId xmlns:p14="http://schemas.microsoft.com/office/powerpoint/2010/main" val="193562429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E0BC9-4CFD-FF4C-BD26-47EDB30D4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Las cinco solas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3A32BF6-DAF2-5843-ADE6-346439EA5FEF}"/>
              </a:ext>
            </a:extLst>
          </p:cNvPr>
          <p:cNvSpPr txBox="1"/>
          <p:nvPr/>
        </p:nvSpPr>
        <p:spPr>
          <a:xfrm>
            <a:off x="4558244" y="2458192"/>
            <a:ext cx="41563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Sola </a:t>
            </a:r>
            <a:r>
              <a:rPr lang="es-ES_tradnl" sz="2800" dirty="0" err="1"/>
              <a:t>Scritura</a:t>
            </a:r>
            <a:endParaRPr lang="es-ES_tradnl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Sola Fide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Sola Gratia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Solo </a:t>
            </a:r>
            <a:r>
              <a:rPr lang="es-ES_tradnl" sz="2800" dirty="0" err="1"/>
              <a:t>Christo</a:t>
            </a:r>
            <a:endParaRPr lang="es-ES_tradnl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Solo Deo Gloria</a:t>
            </a:r>
          </a:p>
        </p:txBody>
      </p:sp>
    </p:spTree>
    <p:extLst>
      <p:ext uri="{BB962C8B-B14F-4D97-AF65-F5344CB8AC3E}">
        <p14:creationId xmlns:p14="http://schemas.microsoft.com/office/powerpoint/2010/main" val="130628205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7B2FE-B6AA-C24B-98B5-A823BD93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Fuentes de la Iglesia de Inglaterra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F37846-2625-9144-ADC0-FB7262D9E282}"/>
              </a:ext>
            </a:extLst>
          </p:cNvPr>
          <p:cNvSpPr txBox="1"/>
          <p:nvPr/>
        </p:nvSpPr>
        <p:spPr>
          <a:xfrm>
            <a:off x="4298869" y="1947553"/>
            <a:ext cx="441574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?Cuales son las fuentes de la Iglesia de Inglaterra?</a:t>
            </a:r>
          </a:p>
          <a:p>
            <a:pPr marL="285750" indent="-285750">
              <a:buFont typeface="Wingdings" pitchFamily="2" charset="2"/>
              <a:buChar char="§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36173943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A6BB1-7C2E-2B41-84C1-F313EB99C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Las fuentes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D988919-4BFF-5B4E-9C11-512C9C8B72E4}"/>
              </a:ext>
            </a:extLst>
          </p:cNvPr>
          <p:cNvSpPr/>
          <p:nvPr/>
        </p:nvSpPr>
        <p:spPr>
          <a:xfrm>
            <a:off x="4340431" y="616021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3200" dirty="0"/>
              <a:t>La Escritura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3200" dirty="0"/>
              <a:t>La Tradición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3200" dirty="0"/>
              <a:t>La Razón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A0BB01-020F-0B4A-AD86-C4276733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804" y="2386940"/>
            <a:ext cx="4775512" cy="317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0333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6A981-A645-9343-8015-B96E4F7FF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 denominaciones y tradiciones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5E9A6C-FD54-D648-8EA9-AC945C3E41FC}"/>
              </a:ext>
            </a:extLst>
          </p:cNvPr>
          <p:cNvSpPr txBox="1"/>
          <p:nvPr/>
        </p:nvSpPr>
        <p:spPr>
          <a:xfrm>
            <a:off x="3906982" y="2101932"/>
            <a:ext cx="38951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Iglesia Católica Romana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Iglesia Anglicana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Iglesia Presbiteriana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Iglesia Bautista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La Iglesia Pentecostal</a:t>
            </a:r>
          </a:p>
        </p:txBody>
      </p:sp>
    </p:spTree>
    <p:extLst>
      <p:ext uri="{BB962C8B-B14F-4D97-AF65-F5344CB8AC3E}">
        <p14:creationId xmlns:p14="http://schemas.microsoft.com/office/powerpoint/2010/main" val="14805078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6270231"/>
          </a:xfrm>
        </p:spPr>
        <p:txBody>
          <a:bodyPr>
            <a:normAutofit fontScale="90000"/>
          </a:bodyPr>
          <a:lstStyle/>
          <a:p>
            <a:r>
              <a:rPr lang="en-US" dirty="0"/>
              <a:t>La </a:t>
            </a:r>
            <a:r>
              <a:rPr lang="en-US" dirty="0" err="1"/>
              <a:t>tradicion</a:t>
            </a:r>
            <a:r>
              <a:rPr lang="en-US" dirty="0"/>
              <a:t> </a:t>
            </a:r>
            <a:r>
              <a:rPr lang="en-US" dirty="0" err="1"/>
              <a:t>wesleyana</a:t>
            </a:r>
            <a:r>
              <a:rPr lang="en-US" dirty="0"/>
              <a:t> </a:t>
            </a:r>
            <a:r>
              <a:rPr lang="en-US" dirty="0" err="1"/>
              <a:t>reconoce</a:t>
            </a:r>
            <a:r>
              <a:rPr lang="en-US" dirty="0"/>
              <a:t> la </a:t>
            </a:r>
            <a:r>
              <a:rPr lang="en-US" dirty="0" err="1"/>
              <a:t>Escritura</a:t>
            </a:r>
            <a:r>
              <a:rPr lang="en-US" dirty="0"/>
              <a:t>, </a:t>
            </a:r>
            <a:r>
              <a:rPr lang="en-US" dirty="0" err="1"/>
              <a:t>tradicion</a:t>
            </a:r>
            <a:r>
              <a:rPr lang="en-US" dirty="0"/>
              <a:t>, </a:t>
            </a:r>
            <a:r>
              <a:rPr lang="en-US" dirty="0" err="1"/>
              <a:t>experiencia</a:t>
            </a:r>
            <a:r>
              <a:rPr lang="en-US" dirty="0"/>
              <a:t> y la razon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nuestro</a:t>
            </a:r>
            <a:r>
              <a:rPr lang="en-US" dirty="0"/>
              <a:t> </a:t>
            </a:r>
            <a:r>
              <a:rPr lang="en-US" dirty="0" err="1"/>
              <a:t>metodo</a:t>
            </a:r>
            <a:r>
              <a:rPr lang="en-US" dirty="0"/>
              <a:t> </a:t>
            </a:r>
            <a:r>
              <a:rPr lang="en-US" dirty="0" err="1"/>
              <a:t>teologico</a:t>
            </a:r>
            <a:r>
              <a:rPr lang="en-US" dirty="0"/>
              <a:t> </a:t>
            </a:r>
            <a:r>
              <a:rPr lang="en-US" dirty="0" err="1"/>
              <a:t>autoritario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El Libro de </a:t>
            </a:r>
            <a:r>
              <a:rPr lang="en-US" dirty="0" err="1"/>
              <a:t>Disciplina</a:t>
            </a:r>
            <a:r>
              <a:rPr lang="en-US" dirty="0"/>
              <a:t> de la </a:t>
            </a:r>
            <a:r>
              <a:rPr lang="en-US" dirty="0" err="1"/>
              <a:t>Iglesia</a:t>
            </a:r>
            <a:r>
              <a:rPr lang="en-US" dirty="0"/>
              <a:t> </a:t>
            </a:r>
            <a:r>
              <a:rPr lang="en-US" dirty="0" err="1"/>
              <a:t>Metodista</a:t>
            </a:r>
            <a:r>
              <a:rPr lang="en-US" dirty="0"/>
              <a:t> </a:t>
            </a:r>
            <a:r>
              <a:rPr lang="en-US" dirty="0" err="1"/>
              <a:t>Unida</a:t>
            </a:r>
            <a:r>
              <a:rPr lang="en-US" dirty="0"/>
              <a:t>, par.105.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525100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5987973"/>
          </a:xfrm>
        </p:spPr>
        <p:txBody>
          <a:bodyPr>
            <a:normAutofit/>
          </a:bodyPr>
          <a:lstStyle/>
          <a:p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eran</a:t>
            </a:r>
            <a:r>
              <a:rPr lang="en-US" dirty="0"/>
              <a:t> las </a:t>
            </a:r>
            <a:r>
              <a:rPr lang="en-US" dirty="0" err="1"/>
              <a:t>fuentes</a:t>
            </a:r>
            <a:r>
              <a:rPr lang="en-US" dirty="0"/>
              <a:t> </a:t>
            </a:r>
            <a:r>
              <a:rPr lang="en-US" dirty="0" err="1"/>
              <a:t>primarias</a:t>
            </a:r>
            <a:r>
              <a:rPr lang="en-US" dirty="0"/>
              <a:t> de Juan Wesley de las </a:t>
            </a:r>
            <a:r>
              <a:rPr lang="en-US" dirty="0" err="1"/>
              <a:t>cuales</a:t>
            </a:r>
            <a:r>
              <a:rPr lang="en-US" dirty="0"/>
              <a:t> Albert </a:t>
            </a:r>
            <a:r>
              <a:rPr lang="en-US" dirty="0" err="1"/>
              <a:t>Outler</a:t>
            </a:r>
            <a:r>
              <a:rPr lang="en-US" dirty="0"/>
              <a:t> </a:t>
            </a:r>
            <a:r>
              <a:rPr lang="en-US" dirty="0" err="1"/>
              <a:t>invento</a:t>
            </a:r>
            <a:r>
              <a:rPr lang="en-US" dirty="0"/>
              <a:t> la </a:t>
            </a:r>
            <a:r>
              <a:rPr lang="en-US" dirty="0" err="1"/>
              <a:t>frase</a:t>
            </a:r>
            <a:r>
              <a:rPr lang="en-US" dirty="0"/>
              <a:t> “El </a:t>
            </a:r>
            <a:r>
              <a:rPr lang="en-US" dirty="0" err="1"/>
              <a:t>Cuadrilatero</a:t>
            </a:r>
            <a:r>
              <a:rPr lang="en-US" dirty="0"/>
              <a:t> </a:t>
            </a:r>
            <a:r>
              <a:rPr lang="en-US" dirty="0" err="1"/>
              <a:t>Wesleyano</a:t>
            </a:r>
            <a:r>
              <a:rPr lang="en-US" dirty="0"/>
              <a:t>”</a:t>
            </a:r>
            <a:br>
              <a:rPr lang="en-US" dirty="0"/>
            </a:br>
            <a:br>
              <a:rPr lang="en-US" dirty="0"/>
            </a:br>
            <a:r>
              <a:rPr lang="en-US" sz="2700" dirty="0"/>
              <a:t> Albert </a:t>
            </a:r>
            <a:r>
              <a:rPr lang="en-US" sz="2700" dirty="0" err="1"/>
              <a:t>Outler</a:t>
            </a:r>
            <a:r>
              <a:rPr lang="en-US" sz="2700" dirty="0"/>
              <a:t>, </a:t>
            </a:r>
            <a:r>
              <a:rPr lang="en-US" sz="2700" i="1" dirty="0"/>
              <a:t>John Wesley</a:t>
            </a:r>
            <a:r>
              <a:rPr lang="en-US" sz="2700" dirty="0"/>
              <a:t>, Oxford University Press, 1980, p.136.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415049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2590"/>
          </a:xfrm>
        </p:spPr>
        <p:txBody>
          <a:bodyPr/>
          <a:lstStyle/>
          <a:p>
            <a:r>
              <a:rPr lang="en-US" dirty="0"/>
              <a:t>La </a:t>
            </a:r>
            <a:r>
              <a:rPr lang="en-US" dirty="0" err="1"/>
              <a:t>pregunta</a:t>
            </a:r>
            <a:r>
              <a:rPr lang="en-US" dirty="0"/>
              <a:t> de un </a:t>
            </a:r>
            <a:r>
              <a:rPr lang="en-US" dirty="0" err="1"/>
              <a:t>millon</a:t>
            </a:r>
            <a:r>
              <a:rPr lang="en-US" dirty="0"/>
              <a:t> es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las </a:t>
            </a:r>
            <a:r>
              <a:rPr lang="en-US" dirty="0" err="1"/>
              <a:t>fuentes</a:t>
            </a:r>
            <a:r>
              <a:rPr lang="en-US" dirty="0"/>
              <a:t>?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8394373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05514"/>
          </a:xfrm>
        </p:spPr>
        <p:txBody>
          <a:bodyPr>
            <a:normAutofit/>
          </a:bodyPr>
          <a:lstStyle/>
          <a:p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reconocen</a:t>
            </a:r>
            <a:r>
              <a:rPr lang="en-US" dirty="0"/>
              <a:t>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cuatro</a:t>
            </a:r>
            <a:r>
              <a:rPr lang="en-US" dirty="0"/>
              <a:t> </a:t>
            </a:r>
            <a:r>
              <a:rPr lang="en-US" dirty="0" err="1"/>
              <a:t>fuentes</a:t>
            </a:r>
            <a:r>
              <a:rPr lang="en-US" dirty="0"/>
              <a:t>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llegar</a:t>
            </a:r>
            <a:r>
              <a:rPr lang="en-US" dirty="0"/>
              <a:t> a conclusions </a:t>
            </a:r>
            <a:r>
              <a:rPr lang="en-US" dirty="0" err="1"/>
              <a:t>teologicas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distintas</a:t>
            </a:r>
            <a:r>
              <a:rPr lang="en-US" dirty="0"/>
              <a:t> y hasta </a:t>
            </a:r>
            <a:r>
              <a:rPr lang="en-US" dirty="0" err="1"/>
              <a:t>contrarias</a:t>
            </a:r>
            <a:r>
              <a:rPr lang="en-US" dirty="0"/>
              <a:t> </a:t>
            </a:r>
            <a:r>
              <a:rPr lang="en-US" dirty="0" err="1"/>
              <a:t>usando</a:t>
            </a:r>
            <a:r>
              <a:rPr lang="en-US" dirty="0"/>
              <a:t> </a:t>
            </a:r>
            <a:r>
              <a:rPr lang="en-US" dirty="0" err="1"/>
              <a:t>diferentes</a:t>
            </a:r>
            <a:r>
              <a:rPr lang="en-US" dirty="0"/>
              <a:t> </a:t>
            </a:r>
            <a:r>
              <a:rPr lang="en-US" dirty="0" err="1"/>
              <a:t>metodologias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078296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r>
              <a:rPr lang="en-US" dirty="0"/>
              <a:t>La tension y las </a:t>
            </a:r>
            <a:r>
              <a:rPr lang="en-US" dirty="0" err="1"/>
              <a:t>diferencias</a:t>
            </a:r>
            <a:r>
              <a:rPr lang="en-US" dirty="0"/>
              <a:t> </a:t>
            </a:r>
            <a:r>
              <a:rPr lang="en-US" dirty="0" err="1"/>
              <a:t>teologicas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el </a:t>
            </a:r>
            <a:r>
              <a:rPr lang="en-US" dirty="0" err="1"/>
              <a:t>metodismo</a:t>
            </a:r>
            <a:r>
              <a:rPr lang="en-US" dirty="0"/>
              <a:t> </a:t>
            </a:r>
            <a:r>
              <a:rPr lang="en-US" dirty="0" err="1"/>
              <a:t>comenzaron</a:t>
            </a:r>
            <a:r>
              <a:rPr lang="en-US" dirty="0"/>
              <a:t> </a:t>
            </a:r>
            <a:r>
              <a:rPr lang="en-US" dirty="0" err="1"/>
              <a:t>desde</a:t>
            </a:r>
            <a:r>
              <a:rPr lang="en-US" dirty="0"/>
              <a:t> que Juan Wesley </a:t>
            </a:r>
            <a:r>
              <a:rPr lang="en-US" dirty="0" err="1"/>
              <a:t>lanzo</a:t>
            </a:r>
            <a:r>
              <a:rPr lang="en-US" dirty="0"/>
              <a:t> la </a:t>
            </a:r>
            <a:r>
              <a:rPr lang="en-US" dirty="0" err="1"/>
              <a:t>pregunta</a:t>
            </a:r>
            <a:r>
              <a:rPr lang="en-US" dirty="0"/>
              <a:t> a los </a:t>
            </a:r>
            <a:r>
              <a:rPr lang="en-US" dirty="0" err="1"/>
              <a:t>predicares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Conferencia</a:t>
            </a:r>
            <a:r>
              <a:rPr lang="en-US" dirty="0"/>
              <a:t> Annual </a:t>
            </a:r>
            <a:r>
              <a:rPr lang="en-US" dirty="0" err="1"/>
              <a:t>en</a:t>
            </a:r>
            <a:r>
              <a:rPr lang="en-US" dirty="0"/>
              <a:t> 1744 “Que </a:t>
            </a:r>
            <a:r>
              <a:rPr lang="en-US" dirty="0" err="1"/>
              <a:t>ensenamos</a:t>
            </a:r>
            <a:r>
              <a:rPr lang="en-US" dirty="0"/>
              <a:t>? Como lo </a:t>
            </a:r>
            <a:r>
              <a:rPr lang="en-US" dirty="0" err="1"/>
              <a:t>ensenamos</a:t>
            </a:r>
            <a:r>
              <a:rPr lang="en-US" dirty="0"/>
              <a:t>? Que </a:t>
            </a:r>
            <a:r>
              <a:rPr lang="en-US" dirty="0" err="1"/>
              <a:t>hacemos</a:t>
            </a:r>
            <a:r>
              <a:rPr lang="en-US" dirty="0"/>
              <a:t>?”</a:t>
            </a:r>
            <a:br>
              <a:rPr lang="en-US" dirty="0"/>
            </a:br>
            <a:br>
              <a:rPr lang="en-US" dirty="0"/>
            </a:b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85004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93820"/>
          </a:xfrm>
        </p:spPr>
        <p:txBody>
          <a:bodyPr>
            <a:normAutofit/>
          </a:bodyPr>
          <a:lstStyle/>
          <a:p>
            <a:r>
              <a:rPr lang="en-US" dirty="0"/>
              <a:t>Wesley se </a:t>
            </a:r>
            <a:r>
              <a:rPr lang="en-US" dirty="0" err="1"/>
              <a:t>llamaba</a:t>
            </a:r>
            <a:r>
              <a:rPr lang="en-US" dirty="0"/>
              <a:t> </a:t>
            </a:r>
            <a:r>
              <a:rPr lang="en-US" dirty="0" err="1"/>
              <a:t>un“</a:t>
            </a:r>
            <a:r>
              <a:rPr lang="en-US" i="1" dirty="0" err="1"/>
              <a:t>homo</a:t>
            </a:r>
            <a:r>
              <a:rPr lang="en-US" i="1" dirty="0"/>
              <a:t> </a:t>
            </a:r>
            <a:r>
              <a:rPr lang="en-US" i="1" dirty="0" err="1"/>
              <a:t>unius</a:t>
            </a:r>
            <a:r>
              <a:rPr lang="en-US" i="1" dirty="0"/>
              <a:t> libri</a:t>
            </a:r>
            <a:r>
              <a:rPr lang="en-US" dirty="0"/>
              <a:t>” (hombre de un solo </a:t>
            </a:r>
            <a:r>
              <a:rPr lang="en-US" dirty="0" err="1"/>
              <a:t>libro</a:t>
            </a:r>
            <a:r>
              <a:rPr lang="en-US" dirty="0"/>
              <a:t>).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Source: John Wesley “On God’s Vineyard,” I.1, Works 3:504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870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D1883-B08B-634D-8326-FDCDF289C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familia</a:t>
            </a:r>
          </a:p>
        </p:txBody>
      </p:sp>
      <p:pic>
        <p:nvPicPr>
          <p:cNvPr id="4" name="Picture 3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5386CF6A-1280-1F46-B803-AA14014C4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3293423" y="2470067"/>
            <a:ext cx="5850575" cy="438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616501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AFC44-FF69-0C4F-9FB4-73FEA67B8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Wesley y la Biblia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03466D-00C7-BB40-9357-69617E9B402E}"/>
              </a:ext>
            </a:extLst>
          </p:cNvPr>
          <p:cNvSpPr txBox="1"/>
          <p:nvPr/>
        </p:nvSpPr>
        <p:spPr>
          <a:xfrm>
            <a:off x="3871355" y="0"/>
            <a:ext cx="497576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Wesley no </a:t>
            </a:r>
            <a:r>
              <a:rPr lang="en-US" sz="2800" dirty="0" err="1"/>
              <a:t>buscaba</a:t>
            </a:r>
            <a:r>
              <a:rPr lang="en-US" sz="2800" dirty="0"/>
              <a:t> </a:t>
            </a:r>
            <a:r>
              <a:rPr lang="en-US" sz="2800" dirty="0" err="1"/>
              <a:t>contradicciones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la Biblia, </a:t>
            </a:r>
            <a:r>
              <a:rPr lang="en-US" sz="2800" dirty="0" err="1"/>
              <a:t>pero</a:t>
            </a:r>
            <a:r>
              <a:rPr lang="en-US" sz="2800" dirty="0"/>
              <a:t> </a:t>
            </a:r>
            <a:r>
              <a:rPr lang="en-US" sz="2800" dirty="0" err="1"/>
              <a:t>leia</a:t>
            </a:r>
            <a:r>
              <a:rPr lang="en-US" sz="2800" dirty="0"/>
              <a:t> la Biblia </a:t>
            </a:r>
            <a:r>
              <a:rPr lang="en-US" sz="2800" dirty="0" err="1"/>
              <a:t>en</a:t>
            </a:r>
            <a:r>
              <a:rPr lang="en-US" sz="2800" dirty="0"/>
              <a:t> el </a:t>
            </a:r>
            <a:r>
              <a:rPr lang="en-US" sz="2800" dirty="0" err="1"/>
              <a:t>hebreo</a:t>
            </a:r>
            <a:r>
              <a:rPr lang="en-US" sz="2800" dirty="0"/>
              <a:t> y </a:t>
            </a:r>
            <a:r>
              <a:rPr lang="en-US" sz="2800" dirty="0" err="1"/>
              <a:t>griego</a:t>
            </a:r>
            <a:r>
              <a:rPr lang="en-US" sz="2800" dirty="0"/>
              <a:t> y las </a:t>
            </a:r>
            <a:r>
              <a:rPr lang="en-US" sz="2800" dirty="0" err="1"/>
              <a:t>encontraba</a:t>
            </a:r>
            <a:r>
              <a:rPr lang="en-US" sz="2800" dirty="0"/>
              <a:t>. </a:t>
            </a:r>
            <a:r>
              <a:rPr lang="en-US" sz="2800" dirty="0" err="1"/>
              <a:t>Muchas</a:t>
            </a:r>
            <a:r>
              <a:rPr lang="en-US" sz="2800" dirty="0"/>
              <a:t> </a:t>
            </a:r>
            <a:r>
              <a:rPr lang="en-US" sz="2800" dirty="0" err="1"/>
              <a:t>veces</a:t>
            </a:r>
            <a:r>
              <a:rPr lang="en-US" sz="2800" dirty="0"/>
              <a:t> Wesley </a:t>
            </a:r>
            <a:r>
              <a:rPr lang="en-US" sz="2800" dirty="0" err="1"/>
              <a:t>corregia</a:t>
            </a:r>
            <a:r>
              <a:rPr lang="en-US" sz="2800" dirty="0"/>
              <a:t> la version </a:t>
            </a:r>
            <a:r>
              <a:rPr lang="en-US" sz="2800" i="1" dirty="0"/>
              <a:t>King James </a:t>
            </a:r>
            <a:r>
              <a:rPr lang="en-US" sz="2800" dirty="0"/>
              <a:t>de la Biblia y </a:t>
            </a:r>
            <a:r>
              <a:rPr lang="en-US" sz="2800" dirty="0" err="1"/>
              <a:t>senalaba</a:t>
            </a:r>
            <a:r>
              <a:rPr lang="en-US" sz="2800" dirty="0"/>
              <a:t> </a:t>
            </a:r>
            <a:r>
              <a:rPr lang="en-US" sz="2800" dirty="0" err="1"/>
              <a:t>contradicciones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el </a:t>
            </a:r>
            <a:r>
              <a:rPr lang="en-US" sz="2800" dirty="0" err="1"/>
              <a:t>texto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sus ”</a:t>
            </a:r>
            <a:r>
              <a:rPr lang="en-US" sz="2800" dirty="0" err="1"/>
              <a:t>Notas</a:t>
            </a:r>
            <a:r>
              <a:rPr lang="en-US" sz="2800" dirty="0"/>
              <a:t> </a:t>
            </a:r>
            <a:r>
              <a:rPr lang="en-US" sz="2800" dirty="0" err="1"/>
              <a:t>Explanatorias</a:t>
            </a:r>
            <a:r>
              <a:rPr lang="en-US" sz="2800" dirty="0"/>
              <a:t> del Nuevo </a:t>
            </a:r>
            <a:r>
              <a:rPr lang="en-US" sz="2800" dirty="0" err="1"/>
              <a:t>Testamento</a:t>
            </a:r>
            <a:r>
              <a:rPr lang="en-US" sz="2800" dirty="0"/>
              <a:t>.  </a:t>
            </a: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Source: Randy Maddox, “How John Wesley read the Bible,” </a:t>
            </a:r>
            <a:r>
              <a:rPr lang="en-US" sz="2800" i="1" dirty="0"/>
              <a:t>Catalyst</a:t>
            </a:r>
            <a:r>
              <a:rPr lang="en-US" sz="2800" dirty="0"/>
              <a:t>, 38:1, November 2011, 1-3.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300893179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9234E-9CF0-784D-A910-5B83BC945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C12CD-89EE-E642-BC15-6AE1A55B7B96}"/>
              </a:ext>
            </a:extLst>
          </p:cNvPr>
          <p:cNvSpPr txBox="1"/>
          <p:nvPr/>
        </p:nvSpPr>
        <p:spPr>
          <a:xfrm>
            <a:off x="3374512" y="2054432"/>
            <a:ext cx="5769489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“La Santa </a:t>
            </a:r>
            <a:r>
              <a:rPr lang="en-US" sz="2800" dirty="0" err="1"/>
              <a:t>Escritura</a:t>
            </a:r>
            <a:r>
              <a:rPr lang="en-US" sz="2800" dirty="0"/>
              <a:t> </a:t>
            </a:r>
            <a:r>
              <a:rPr lang="en-US" sz="2800" dirty="0" err="1"/>
              <a:t>contiene</a:t>
            </a:r>
            <a:r>
              <a:rPr lang="en-US" sz="2800" dirty="0"/>
              <a:t> </a:t>
            </a:r>
            <a:r>
              <a:rPr lang="en-US" sz="2800" dirty="0" err="1"/>
              <a:t>todo</a:t>
            </a:r>
            <a:r>
              <a:rPr lang="en-US" sz="2800" dirty="0"/>
              <a:t> lo </a:t>
            </a:r>
            <a:r>
              <a:rPr lang="en-US" sz="2800" dirty="0" err="1"/>
              <a:t>necesario</a:t>
            </a:r>
            <a:r>
              <a:rPr lang="en-US" sz="2800" dirty="0"/>
              <a:t> para la </a:t>
            </a:r>
            <a:r>
              <a:rPr lang="en-US" sz="2800" dirty="0" err="1"/>
              <a:t>salvacion</a:t>
            </a:r>
            <a:r>
              <a:rPr lang="en-US" sz="2800" dirty="0"/>
              <a:t>…”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Fuente: Los </a:t>
            </a:r>
            <a:r>
              <a:rPr lang="en-US" sz="2800" dirty="0" err="1"/>
              <a:t>Articulos</a:t>
            </a:r>
            <a:r>
              <a:rPr lang="en-US" sz="2800" dirty="0"/>
              <a:t> de la Religion</a:t>
            </a:r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3184226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AA5C-ADE6-3240-989F-E9D100716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A51787-F51E-5445-8C1C-4D1A4EE9C1FA}"/>
              </a:ext>
            </a:extLst>
          </p:cNvPr>
          <p:cNvSpPr txBox="1"/>
          <p:nvPr/>
        </p:nvSpPr>
        <p:spPr>
          <a:xfrm>
            <a:off x="3895106" y="106878"/>
            <a:ext cx="5248894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Wesley </a:t>
            </a:r>
            <a:r>
              <a:rPr lang="en-US" sz="2800" dirty="0" err="1"/>
              <a:t>creia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la </a:t>
            </a:r>
            <a:r>
              <a:rPr lang="en-US" sz="2800" dirty="0" err="1"/>
              <a:t>unidad</a:t>
            </a:r>
            <a:r>
              <a:rPr lang="en-US" sz="2800" dirty="0"/>
              <a:t> del canon y </a:t>
            </a:r>
            <a:r>
              <a:rPr lang="en-US" sz="2800" dirty="0" err="1"/>
              <a:t>leia</a:t>
            </a:r>
            <a:r>
              <a:rPr lang="en-US" sz="2800" dirty="0"/>
              <a:t>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pasaje</a:t>
            </a:r>
            <a:r>
              <a:rPr lang="en-US" sz="2800" dirty="0"/>
              <a:t> a la luz de la Biblia </a:t>
            </a:r>
            <a:r>
              <a:rPr lang="en-US" sz="2800" dirty="0" err="1"/>
              <a:t>entera</a:t>
            </a:r>
            <a:r>
              <a:rPr lang="en-US" sz="2800" dirty="0"/>
              <a:t>: “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parte</a:t>
            </a:r>
            <a:r>
              <a:rPr lang="en-US" sz="2800" dirty="0"/>
              <a:t> es </a:t>
            </a:r>
            <a:r>
              <a:rPr lang="en-US" sz="2800" dirty="0" err="1"/>
              <a:t>digno</a:t>
            </a:r>
            <a:r>
              <a:rPr lang="en-US" sz="2800" dirty="0"/>
              <a:t> de Dios y </a:t>
            </a:r>
            <a:r>
              <a:rPr lang="en-US" sz="2800" dirty="0" err="1"/>
              <a:t>todo</a:t>
            </a:r>
            <a:r>
              <a:rPr lang="en-US" sz="2800" dirty="0"/>
              <a:t> junto es un solo </a:t>
            </a:r>
            <a:r>
              <a:rPr lang="en-US" sz="2800" dirty="0" err="1"/>
              <a:t>cuerpo</a:t>
            </a:r>
            <a:r>
              <a:rPr lang="en-US" sz="2800" dirty="0"/>
              <a:t> y no hay </a:t>
            </a:r>
            <a:r>
              <a:rPr lang="en-US" sz="2800" dirty="0" err="1"/>
              <a:t>defecto</a:t>
            </a:r>
            <a:r>
              <a:rPr lang="en-US" sz="2800" dirty="0"/>
              <a:t>, </a:t>
            </a:r>
            <a:r>
              <a:rPr lang="en-US" sz="2800" dirty="0" err="1"/>
              <a:t>ni</a:t>
            </a:r>
            <a:r>
              <a:rPr lang="en-US" sz="2800" dirty="0"/>
              <a:t> </a:t>
            </a:r>
            <a:r>
              <a:rPr lang="en-US" sz="2800" dirty="0" err="1"/>
              <a:t>exceso</a:t>
            </a:r>
            <a:r>
              <a:rPr lang="en-US" sz="2800" dirty="0"/>
              <a:t>”.  </a:t>
            </a:r>
          </a:p>
          <a:p>
            <a:endParaRPr lang="en-US" sz="2800" dirty="0"/>
          </a:p>
          <a:p>
            <a:r>
              <a:rPr lang="en-US" sz="2800" dirty="0" err="1"/>
              <a:t>Esta</a:t>
            </a:r>
            <a:r>
              <a:rPr lang="en-US" sz="2800" dirty="0"/>
              <a:t> </a:t>
            </a:r>
            <a:r>
              <a:rPr lang="en-US" sz="2800" dirty="0" err="1"/>
              <a:t>frase</a:t>
            </a:r>
            <a:r>
              <a:rPr lang="en-US" sz="2800" dirty="0"/>
              <a:t> Wesley </a:t>
            </a:r>
            <a:r>
              <a:rPr lang="en-US" sz="2800" dirty="0" err="1"/>
              <a:t>repitio</a:t>
            </a:r>
            <a:r>
              <a:rPr lang="en-US" sz="2800" dirty="0"/>
              <a:t> 11 </a:t>
            </a:r>
            <a:r>
              <a:rPr lang="en-US" sz="2800" dirty="0" err="1"/>
              <a:t>veces</a:t>
            </a:r>
            <a:r>
              <a:rPr lang="en-US" sz="2800" dirty="0"/>
              <a:t>. </a:t>
            </a:r>
          </a:p>
          <a:p>
            <a:br>
              <a:rPr lang="en-US" sz="2800" dirty="0"/>
            </a:br>
            <a:r>
              <a:rPr lang="en-US" sz="2400" dirty="0"/>
              <a:t>John Wesley, </a:t>
            </a:r>
            <a:r>
              <a:rPr lang="en-US" sz="2400" i="1" dirty="0"/>
              <a:t>Explanatory Notes on the NT</a:t>
            </a:r>
            <a:r>
              <a:rPr lang="en-US" sz="2400" dirty="0"/>
              <a:t>, p. 9.</a:t>
            </a:r>
          </a:p>
          <a:p>
            <a:br>
              <a:rPr lang="en-US" sz="2400" dirty="0"/>
            </a:br>
            <a:r>
              <a:rPr lang="en-US" sz="2400" dirty="0"/>
              <a:t>Scott Jones, “The Rule of Scripture,” in </a:t>
            </a:r>
            <a:r>
              <a:rPr lang="en-US" sz="2400" i="1" dirty="0"/>
              <a:t>Wesleyan and the Quadrilateral</a:t>
            </a:r>
            <a:r>
              <a:rPr lang="en-US" sz="2400" dirty="0"/>
              <a:t>, Nashville: Abingdon, 1997, 53.</a:t>
            </a: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312649814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E9484-589A-8B41-A6B8-D5D80B0BE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6BE158-5983-B445-A075-5F39E310E781}"/>
              </a:ext>
            </a:extLst>
          </p:cNvPr>
          <p:cNvSpPr txBox="1"/>
          <p:nvPr/>
        </p:nvSpPr>
        <p:spPr>
          <a:xfrm>
            <a:off x="3764478" y="581891"/>
            <a:ext cx="49501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Mientras</a:t>
            </a:r>
            <a:r>
              <a:rPr lang="en-US" sz="2800" dirty="0"/>
              <a:t> Wesley </a:t>
            </a:r>
            <a:r>
              <a:rPr lang="en-US" sz="2800" dirty="0" err="1"/>
              <a:t>cree</a:t>
            </a:r>
            <a:r>
              <a:rPr lang="en-US" sz="2800" dirty="0"/>
              <a:t> que la </a:t>
            </a:r>
            <a:r>
              <a:rPr lang="en-US" sz="2800" dirty="0" err="1"/>
              <a:t>Escritura</a:t>
            </a:r>
            <a:r>
              <a:rPr lang="en-US" sz="2800" dirty="0"/>
              <a:t> </a:t>
            </a:r>
            <a:r>
              <a:rPr lang="en-US" sz="2800" dirty="0" err="1"/>
              <a:t>contiene</a:t>
            </a:r>
            <a:r>
              <a:rPr lang="en-US" sz="2800" dirty="0"/>
              <a:t> </a:t>
            </a:r>
            <a:r>
              <a:rPr lang="en-US" sz="2800" dirty="0" err="1"/>
              <a:t>todo</a:t>
            </a:r>
            <a:r>
              <a:rPr lang="en-US" sz="2800" dirty="0"/>
              <a:t> para la </a:t>
            </a:r>
            <a:r>
              <a:rPr lang="en-US" sz="2800" dirty="0" err="1"/>
              <a:t>salvacion</a:t>
            </a:r>
            <a:r>
              <a:rPr lang="en-US" sz="2800" dirty="0"/>
              <a:t>, no </a:t>
            </a:r>
            <a:r>
              <a:rPr lang="en-US" sz="2800" dirty="0" err="1"/>
              <a:t>va</a:t>
            </a:r>
            <a:r>
              <a:rPr lang="en-US" sz="2800" dirty="0"/>
              <a:t> al </a:t>
            </a:r>
            <a:r>
              <a:rPr lang="en-US" sz="2800" dirty="0" err="1"/>
              <a:t>extremo</a:t>
            </a:r>
            <a:r>
              <a:rPr lang="en-US" sz="2800" dirty="0"/>
              <a:t> de los </a:t>
            </a:r>
            <a:r>
              <a:rPr lang="en-US" sz="2800" dirty="0" err="1"/>
              <a:t>Puritanos</a:t>
            </a:r>
            <a:r>
              <a:rPr lang="en-US" sz="2800" dirty="0"/>
              <a:t> de </a:t>
            </a:r>
            <a:r>
              <a:rPr lang="en-US" sz="2800" dirty="0" err="1"/>
              <a:t>decir</a:t>
            </a:r>
            <a:r>
              <a:rPr lang="en-US" sz="2800" dirty="0"/>
              <a:t> que La Biblia </a:t>
            </a:r>
            <a:r>
              <a:rPr lang="en-US" sz="2800" dirty="0" err="1"/>
              <a:t>contiene</a:t>
            </a:r>
            <a:r>
              <a:rPr lang="en-US" sz="2800" dirty="0"/>
              <a:t> </a:t>
            </a:r>
            <a:r>
              <a:rPr lang="en-US" sz="2800" dirty="0" err="1"/>
              <a:t>toda</a:t>
            </a:r>
            <a:r>
              <a:rPr lang="en-US" sz="2800" dirty="0"/>
              <a:t> la </a:t>
            </a:r>
            <a:r>
              <a:rPr lang="en-US" sz="2800" dirty="0" err="1"/>
              <a:t>verdad</a:t>
            </a:r>
            <a:r>
              <a:rPr lang="en-US" sz="2800" dirty="0"/>
              <a:t>. Por </a:t>
            </a:r>
            <a:r>
              <a:rPr lang="en-US" sz="2800" dirty="0" err="1"/>
              <a:t>ejemplo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Tratado</a:t>
            </a:r>
            <a:r>
              <a:rPr lang="en-US" sz="2800" dirty="0"/>
              <a:t> </a:t>
            </a:r>
            <a:r>
              <a:rPr lang="en-US" sz="2800" dirty="0" err="1"/>
              <a:t>sobre</a:t>
            </a:r>
            <a:r>
              <a:rPr lang="en-US" sz="2800" dirty="0"/>
              <a:t> la </a:t>
            </a:r>
            <a:r>
              <a:rPr lang="en-US" sz="2800" dirty="0" err="1"/>
              <a:t>eslavitud</a:t>
            </a:r>
            <a:r>
              <a:rPr lang="en-US" sz="2800" dirty="0"/>
              <a:t>” Wesley </a:t>
            </a:r>
            <a:r>
              <a:rPr lang="en-US" sz="2800" dirty="0" err="1"/>
              <a:t>apela</a:t>
            </a:r>
            <a:r>
              <a:rPr lang="en-US" sz="2800" dirty="0"/>
              <a:t> mas por los derechos naturales de los africanus que la Biblia. 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882540556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2E687-D57C-6A46-9C31-F3FC56AF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CDF87E-8262-D64C-8E76-191736AA31AA}"/>
              </a:ext>
            </a:extLst>
          </p:cNvPr>
          <p:cNvSpPr/>
          <p:nvPr/>
        </p:nvSpPr>
        <p:spPr>
          <a:xfrm>
            <a:off x="429392" y="285007"/>
            <a:ext cx="8429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/>
              <a:t>En</a:t>
            </a:r>
            <a:r>
              <a:rPr lang="en-US" sz="2800" dirty="0"/>
              <a:t> el debate entre el </a:t>
            </a:r>
            <a:r>
              <a:rPr lang="en-US" sz="2800" dirty="0" err="1"/>
              <a:t>metodo</a:t>
            </a:r>
            <a:r>
              <a:rPr lang="en-US" sz="2800" dirty="0"/>
              <a:t> </a:t>
            </a:r>
            <a:r>
              <a:rPr lang="en-US" sz="2800" dirty="0" err="1"/>
              <a:t>Puritano</a:t>
            </a:r>
            <a:r>
              <a:rPr lang="en-US" sz="2800" dirty="0"/>
              <a:t> y el </a:t>
            </a:r>
            <a:r>
              <a:rPr lang="en-US" sz="2800" dirty="0" err="1"/>
              <a:t>metodo</a:t>
            </a:r>
            <a:r>
              <a:rPr lang="en-US" sz="2800" dirty="0"/>
              <a:t> </a:t>
            </a:r>
            <a:r>
              <a:rPr lang="en-US" sz="2800" dirty="0" err="1"/>
              <a:t>Catolico</a:t>
            </a:r>
            <a:r>
              <a:rPr lang="en-US" sz="2800" dirty="0"/>
              <a:t> de interpreter la Biblia, Wesley </a:t>
            </a:r>
            <a:r>
              <a:rPr lang="en-US" sz="2800" dirty="0" err="1"/>
              <a:t>eligio</a:t>
            </a:r>
            <a:r>
              <a:rPr lang="en-US" sz="2800" dirty="0"/>
              <a:t> “la via media” de los </a:t>
            </a:r>
            <a:r>
              <a:rPr lang="en-US" sz="2800" dirty="0" err="1"/>
              <a:t>Anglicanos</a:t>
            </a:r>
            <a:r>
              <a:rPr lang="en-US" sz="2800" dirty="0"/>
              <a:t> que </a:t>
            </a:r>
            <a:r>
              <a:rPr lang="en-US" sz="2800" dirty="0" err="1"/>
              <a:t>cree</a:t>
            </a:r>
            <a:r>
              <a:rPr lang="en-US" sz="2800" dirty="0"/>
              <a:t> que ‘la </a:t>
            </a:r>
            <a:r>
              <a:rPr lang="en-US" sz="2800" dirty="0" err="1"/>
              <a:t>Escritura</a:t>
            </a:r>
            <a:r>
              <a:rPr lang="en-US" sz="2800" dirty="0"/>
              <a:t> </a:t>
            </a:r>
            <a:r>
              <a:rPr lang="en-US" sz="2800" dirty="0" err="1"/>
              <a:t>contiene</a:t>
            </a:r>
            <a:r>
              <a:rPr lang="en-US" sz="2800" dirty="0"/>
              <a:t> </a:t>
            </a:r>
            <a:r>
              <a:rPr lang="en-US" sz="2800" dirty="0" err="1"/>
              <a:t>todo</a:t>
            </a:r>
            <a:r>
              <a:rPr lang="en-US" sz="2800" dirty="0"/>
              <a:t> lo </a:t>
            </a:r>
            <a:r>
              <a:rPr lang="en-US" sz="2800" dirty="0" err="1"/>
              <a:t>necesario</a:t>
            </a:r>
            <a:r>
              <a:rPr lang="en-US" sz="2800" dirty="0"/>
              <a:t> para la </a:t>
            </a:r>
            <a:r>
              <a:rPr lang="en-US" sz="2800" dirty="0" err="1"/>
              <a:t>salvacion</a:t>
            </a:r>
            <a:r>
              <a:rPr lang="en-US" sz="2800" dirty="0"/>
              <a:t>.’</a:t>
            </a:r>
            <a:br>
              <a:rPr lang="en-US" sz="2800" dirty="0"/>
            </a:b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Stephen Gunter, “The Quadrilateral and the Middle Way,” in </a:t>
            </a:r>
            <a:r>
              <a:rPr lang="en-US" sz="2800" i="1" dirty="0"/>
              <a:t>Wesleyan and the Quadrilateral</a:t>
            </a:r>
            <a:r>
              <a:rPr lang="en-US" sz="2800" dirty="0"/>
              <a:t>, Nashville: Abingdon, 1997, 17.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73744660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4000" dirty="0"/>
              <a:t>Tambien Wesley </a:t>
            </a:r>
            <a:r>
              <a:rPr lang="es-ES_tradnl" sz="4000" dirty="0" err="1"/>
              <a:t>leia</a:t>
            </a:r>
            <a:r>
              <a:rPr lang="en-US" sz="4000" dirty="0"/>
              <a:t> </a:t>
            </a:r>
            <a:r>
              <a:rPr lang="en-US" sz="4000" dirty="0" err="1"/>
              <a:t>mucho</a:t>
            </a:r>
            <a:r>
              <a:rPr lang="en-US" sz="4000" dirty="0"/>
              <a:t>. Leia </a:t>
            </a:r>
            <a:r>
              <a:rPr lang="en-US" sz="4000" dirty="0" err="1"/>
              <a:t>ciencia</a:t>
            </a:r>
            <a:r>
              <a:rPr lang="en-US" sz="4000" dirty="0"/>
              <a:t>, </a:t>
            </a:r>
            <a:r>
              <a:rPr lang="en-US" sz="4000" dirty="0" err="1"/>
              <a:t>literatura</a:t>
            </a:r>
            <a:r>
              <a:rPr lang="en-US" sz="4000" dirty="0"/>
              <a:t>, los </a:t>
            </a:r>
            <a:r>
              <a:rPr lang="es-ES_tradnl" sz="4000" dirty="0" err="1"/>
              <a:t>clasicos</a:t>
            </a:r>
            <a:r>
              <a:rPr lang="en-US" sz="4000" dirty="0"/>
              <a:t> de los </a:t>
            </a:r>
            <a:r>
              <a:rPr lang="en-US" sz="4000" dirty="0" err="1"/>
              <a:t>griegos</a:t>
            </a:r>
            <a:r>
              <a:rPr lang="en-US" sz="4000" dirty="0"/>
              <a:t>, la </a:t>
            </a:r>
            <a:r>
              <a:rPr lang="en-US" sz="4000" dirty="0" err="1"/>
              <a:t>filosofia</a:t>
            </a:r>
            <a:r>
              <a:rPr lang="en-US" sz="4000" dirty="0"/>
              <a:t>--hasta el </a:t>
            </a:r>
            <a:r>
              <a:rPr lang="en-US" sz="4000" dirty="0" err="1"/>
              <a:t>periodico</a:t>
            </a:r>
            <a:r>
              <a:rPr lang="en-US" sz="4000" dirty="0"/>
              <a:t>. Leia </a:t>
            </a:r>
            <a:r>
              <a:rPr lang="en-US" sz="4000" dirty="0" err="1"/>
              <a:t>mientras</a:t>
            </a:r>
            <a:r>
              <a:rPr lang="en-US" sz="4000" dirty="0"/>
              <a:t> </a:t>
            </a:r>
            <a:r>
              <a:rPr lang="en-US" sz="4000" dirty="0" err="1"/>
              <a:t>cabalgaba</a:t>
            </a:r>
            <a:r>
              <a:rPr lang="en-US" sz="4000" dirty="0"/>
              <a:t>.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3511873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6F869-5E35-D14D-91C2-6942854D4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Folk </a:t>
            </a:r>
            <a:r>
              <a:rPr lang="es-ES_tradnl" dirty="0" err="1"/>
              <a:t>theologian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56B157-D692-4B43-8B57-7BDBAF5F8B63}"/>
              </a:ext>
            </a:extLst>
          </p:cNvPr>
          <p:cNvSpPr txBox="1"/>
          <p:nvPr/>
        </p:nvSpPr>
        <p:spPr>
          <a:xfrm>
            <a:off x="3978234" y="2481943"/>
            <a:ext cx="47363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Tambien Wesley era un </a:t>
            </a:r>
            <a:r>
              <a:rPr lang="en-US" sz="2800" dirty="0" err="1"/>
              <a:t>teologo</a:t>
            </a:r>
            <a:r>
              <a:rPr lang="en-US" sz="2800" dirty="0"/>
              <a:t> </a:t>
            </a:r>
            <a:r>
              <a:rPr lang="en-US" sz="2800" dirty="0" err="1"/>
              <a:t>practico</a:t>
            </a:r>
            <a:r>
              <a:rPr lang="en-US" sz="2800" dirty="0"/>
              <a:t> que </a:t>
            </a:r>
            <a:r>
              <a:rPr lang="en-US" sz="2800" dirty="0" err="1"/>
              <a:t>reflexionaba</a:t>
            </a:r>
            <a:r>
              <a:rPr lang="en-US" sz="2800" dirty="0"/>
              <a:t> </a:t>
            </a:r>
            <a:r>
              <a:rPr lang="en-US" sz="2800" dirty="0" err="1"/>
              <a:t>sobre</a:t>
            </a:r>
            <a:r>
              <a:rPr lang="en-US" sz="2800" dirty="0"/>
              <a:t> los </a:t>
            </a:r>
            <a:r>
              <a:rPr lang="en-US" sz="2800" dirty="0" err="1"/>
              <a:t>hechos</a:t>
            </a:r>
            <a:r>
              <a:rPr lang="en-US" sz="2800" dirty="0"/>
              <a:t> y </a:t>
            </a:r>
            <a:r>
              <a:rPr lang="en-US" sz="2800" dirty="0" err="1"/>
              <a:t>cambiaba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practica</a:t>
            </a:r>
            <a:r>
              <a:rPr lang="en-US" sz="2800" dirty="0"/>
              <a:t>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algo</a:t>
            </a:r>
            <a:r>
              <a:rPr lang="en-US" sz="2800" dirty="0"/>
              <a:t> no </a:t>
            </a:r>
            <a:r>
              <a:rPr lang="en-US" sz="2800" dirty="0" err="1"/>
              <a:t>funcionaba</a:t>
            </a:r>
            <a:r>
              <a:rPr lang="en-US" sz="2800" dirty="0"/>
              <a:t> o </a:t>
            </a:r>
            <a:r>
              <a:rPr lang="en-US" sz="2800" dirty="0" err="1"/>
              <a:t>habia</a:t>
            </a:r>
            <a:r>
              <a:rPr lang="en-US" sz="2800" dirty="0"/>
              <a:t> </a:t>
            </a:r>
            <a:r>
              <a:rPr lang="en-US" sz="2800" dirty="0" err="1"/>
              <a:t>otro</a:t>
            </a:r>
            <a:r>
              <a:rPr lang="en-US" sz="2800" dirty="0"/>
              <a:t> </a:t>
            </a:r>
            <a:r>
              <a:rPr lang="en-US" sz="2800" dirty="0" err="1"/>
              <a:t>metodo</a:t>
            </a:r>
            <a:r>
              <a:rPr lang="en-US" sz="2800" dirty="0"/>
              <a:t> major.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2420087375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29002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El </a:t>
            </a:r>
            <a:r>
              <a:rPr lang="en-US" sz="3600" dirty="0" err="1"/>
              <a:t>avivamiento</a:t>
            </a:r>
            <a:r>
              <a:rPr lang="en-US" sz="3600" dirty="0"/>
              <a:t> </a:t>
            </a:r>
            <a:r>
              <a:rPr lang="en-US" sz="3600" dirty="0" err="1"/>
              <a:t>Wesleyano</a:t>
            </a:r>
            <a:r>
              <a:rPr lang="en-US" sz="3600" dirty="0"/>
              <a:t> </a:t>
            </a:r>
            <a:r>
              <a:rPr lang="en-US" sz="3600" dirty="0" err="1"/>
              <a:t>observo</a:t>
            </a:r>
            <a:r>
              <a:rPr lang="en-US" sz="3600" dirty="0"/>
              <a:t> un </a:t>
            </a:r>
            <a:r>
              <a:rPr lang="en-US" sz="3600" dirty="0" err="1"/>
              <a:t>incremento</a:t>
            </a:r>
            <a:r>
              <a:rPr lang="en-US" sz="3600" dirty="0"/>
              <a:t> </a:t>
            </a:r>
            <a:r>
              <a:rPr lang="en-US" sz="3600" dirty="0" err="1"/>
              <a:t>en</a:t>
            </a:r>
            <a:r>
              <a:rPr lang="en-US" sz="3600" dirty="0"/>
              <a:t> la </a:t>
            </a:r>
            <a:r>
              <a:rPr lang="en-US" sz="3600" dirty="0" err="1"/>
              <a:t>participacion</a:t>
            </a:r>
            <a:r>
              <a:rPr lang="en-US" sz="3600" dirty="0"/>
              <a:t> y </a:t>
            </a:r>
            <a:r>
              <a:rPr lang="en-US" sz="3600" dirty="0" err="1"/>
              <a:t>liderazgo</a:t>
            </a:r>
            <a:r>
              <a:rPr lang="en-US" sz="3600" dirty="0"/>
              <a:t> </a:t>
            </a:r>
            <a:r>
              <a:rPr lang="en-US" sz="3600" dirty="0" err="1"/>
              <a:t>feminino</a:t>
            </a:r>
            <a:r>
              <a:rPr lang="en-US" sz="3600" dirty="0"/>
              <a:t>. </a:t>
            </a:r>
            <a:r>
              <a:rPr lang="en-US" sz="3600" dirty="0" err="1"/>
              <a:t>Despues</a:t>
            </a:r>
            <a:r>
              <a:rPr lang="en-US" sz="3600" dirty="0"/>
              <a:t> de observer los </a:t>
            </a:r>
            <a:r>
              <a:rPr lang="en-US" sz="3600" dirty="0" err="1"/>
              <a:t>frutos</a:t>
            </a:r>
            <a:r>
              <a:rPr lang="en-US" sz="3600" dirty="0"/>
              <a:t> de las </a:t>
            </a:r>
            <a:r>
              <a:rPr lang="en-US" sz="3600" dirty="0" err="1"/>
              <a:t>mujeres</a:t>
            </a:r>
            <a:r>
              <a:rPr lang="en-US" sz="3600" dirty="0"/>
              <a:t> </a:t>
            </a:r>
            <a:r>
              <a:rPr lang="en-US" sz="3600" dirty="0" err="1"/>
              <a:t>lideres</a:t>
            </a:r>
            <a:r>
              <a:rPr lang="en-US" sz="3600" dirty="0"/>
              <a:t> de </a:t>
            </a:r>
            <a:r>
              <a:rPr lang="en-US" sz="3600" dirty="0" err="1"/>
              <a:t>clases</a:t>
            </a:r>
            <a:r>
              <a:rPr lang="en-US" sz="3600" dirty="0"/>
              <a:t> y las </a:t>
            </a:r>
            <a:r>
              <a:rPr lang="en-US" sz="3600" dirty="0" err="1"/>
              <a:t>predicares</a:t>
            </a:r>
            <a:r>
              <a:rPr lang="en-US" sz="3600" dirty="0"/>
              <a:t> Wesley </a:t>
            </a:r>
            <a:r>
              <a:rPr lang="en-US" sz="3600" dirty="0" err="1"/>
              <a:t>declaro</a:t>
            </a:r>
            <a:r>
              <a:rPr lang="en-US" sz="3600" dirty="0"/>
              <a:t>:  “We give the right hand of fellowship to Sarah Mallet, and have no objection to her being a preacher in our </a:t>
            </a:r>
            <a:r>
              <a:rPr lang="en-US" sz="3600" dirty="0" err="1"/>
              <a:t>connexion</a:t>
            </a:r>
            <a:r>
              <a:rPr lang="en-US" sz="3600" dirty="0"/>
              <a:t>, so long as she preaches the Methodist doctrines, and attends to our discipline.”</a:t>
            </a:r>
            <a:br>
              <a:rPr lang="en-US" sz="3600" dirty="0"/>
            </a:br>
            <a:br>
              <a:rPr lang="en-US" sz="3600" dirty="0"/>
            </a:br>
            <a:r>
              <a:rPr lang="en-US" sz="3100" dirty="0"/>
              <a:t> Fuente</a:t>
            </a:r>
            <a:r>
              <a:rPr lang="en-US" sz="2700" dirty="0"/>
              <a:t>: </a:t>
            </a:r>
            <a:r>
              <a:rPr lang="en-US" sz="2700" i="1" dirty="0"/>
              <a:t>The Letters of the Rev. John Wesley</a:t>
            </a:r>
            <a:r>
              <a:rPr lang="en-US" sz="2700" dirty="0"/>
              <a:t>, A.M., ed. John Telford, 8 vols. (London: Epworth Press, 1931) 8:15.</a:t>
            </a:r>
            <a:br>
              <a:rPr lang="en-US" sz="2700" dirty="0"/>
            </a:b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89027031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 fontScale="90000"/>
          </a:bodyPr>
          <a:lstStyle/>
          <a:p>
            <a:r>
              <a:rPr lang="en-US" dirty="0"/>
              <a:t> Wesley </a:t>
            </a:r>
            <a:r>
              <a:rPr lang="en-US" dirty="0" err="1"/>
              <a:t>enfatizaba</a:t>
            </a:r>
            <a:r>
              <a:rPr lang="en-US" dirty="0"/>
              <a:t> la </a:t>
            </a:r>
            <a:r>
              <a:rPr lang="en-US" dirty="0" err="1"/>
              <a:t>importancia</a:t>
            </a:r>
            <a:r>
              <a:rPr lang="en-US" dirty="0"/>
              <a:t> de </a:t>
            </a:r>
            <a:r>
              <a:rPr lang="en-US" dirty="0" err="1"/>
              <a:t>orar</a:t>
            </a:r>
            <a:r>
              <a:rPr lang="en-US" dirty="0"/>
              <a:t> antes de leer las </a:t>
            </a:r>
            <a:r>
              <a:rPr lang="en-US" dirty="0" err="1"/>
              <a:t>Escrituras</a:t>
            </a:r>
            <a:r>
              <a:rPr lang="en-US" dirty="0"/>
              <a:t> y de </a:t>
            </a:r>
            <a:r>
              <a:rPr lang="en-US" dirty="0" err="1"/>
              <a:t>despertar</a:t>
            </a:r>
            <a:r>
              <a:rPr lang="en-US" dirty="0"/>
              <a:t> </a:t>
            </a:r>
            <a:r>
              <a:rPr lang="en-US" dirty="0" err="1"/>
              <a:t>nuestros</a:t>
            </a:r>
            <a:r>
              <a:rPr lang="en-US" dirty="0"/>
              <a:t> </a:t>
            </a:r>
            <a:r>
              <a:rPr lang="en-US" dirty="0" err="1"/>
              <a:t>sentidos</a:t>
            </a:r>
            <a:r>
              <a:rPr lang="en-US" dirty="0"/>
              <a:t> </a:t>
            </a:r>
            <a:r>
              <a:rPr lang="en-US" dirty="0" err="1"/>
              <a:t>espirituales</a:t>
            </a:r>
            <a:r>
              <a:rPr lang="en-US" dirty="0"/>
              <a:t>. Uno debe </a:t>
            </a:r>
            <a:r>
              <a:rPr lang="en-US" dirty="0" err="1"/>
              <a:t>pedir</a:t>
            </a:r>
            <a:r>
              <a:rPr lang="en-US" dirty="0"/>
              <a:t> </a:t>
            </a:r>
            <a:r>
              <a:rPr lang="en-US" dirty="0" err="1"/>
              <a:t>entendimiento</a:t>
            </a:r>
            <a:r>
              <a:rPr lang="en-US" dirty="0"/>
              <a:t> del Espiritu Santo para </a:t>
            </a:r>
            <a:r>
              <a:rPr lang="en-US" dirty="0" err="1"/>
              <a:t>poder</a:t>
            </a:r>
            <a:r>
              <a:rPr lang="en-US" dirty="0"/>
              <a:t> </a:t>
            </a:r>
            <a:r>
              <a:rPr lang="en-US" dirty="0" err="1"/>
              <a:t>entender</a:t>
            </a:r>
            <a:r>
              <a:rPr lang="en-US" dirty="0"/>
              <a:t> y interpreter la Biblia. Uno debe leer la Biblia con </a:t>
            </a:r>
            <a:r>
              <a:rPr lang="en-US" dirty="0" err="1"/>
              <a:t>ojos</a:t>
            </a:r>
            <a:r>
              <a:rPr lang="en-US" dirty="0"/>
              <a:t> </a:t>
            </a:r>
            <a:r>
              <a:rPr lang="en-US" dirty="0" err="1"/>
              <a:t>espirituales</a:t>
            </a:r>
            <a:r>
              <a:rPr lang="en-US" dirty="0"/>
              <a:t>. 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84191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6BEB8-5529-FE48-9870-53A83DBB6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</a:t>
            </a:r>
            <a:r>
              <a:rPr lang="es-ES_tradnl" dirty="0" err="1"/>
              <a:t>tradicion</a:t>
            </a:r>
            <a:endParaRPr lang="es-ES_trad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300E40-4AF9-1C45-940A-F0C6394B20D6}"/>
              </a:ext>
            </a:extLst>
          </p:cNvPr>
          <p:cNvSpPr txBox="1"/>
          <p:nvPr/>
        </p:nvSpPr>
        <p:spPr>
          <a:xfrm>
            <a:off x="4037610" y="201882"/>
            <a:ext cx="51063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Wesley </a:t>
            </a:r>
            <a:r>
              <a:rPr lang="es-ES_tradnl" sz="2800" dirty="0" err="1"/>
              <a:t>entendia</a:t>
            </a:r>
            <a:r>
              <a:rPr lang="es-ES_tradnl" sz="2800" dirty="0"/>
              <a:t> la tradición desde su perspectiva como anglicano. El usaba la frase “la antigüedad cristiana”.</a:t>
            </a:r>
          </a:p>
          <a:p>
            <a:endParaRPr lang="es-ES_tradnl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s-ES_tradnl" sz="2800" dirty="0"/>
              <a:t>La recién historia anglicana</a:t>
            </a:r>
          </a:p>
          <a:p>
            <a:pPr marL="457200" indent="-457200">
              <a:buFont typeface="Wingdings" pitchFamily="2" charset="2"/>
              <a:buChar char="§"/>
            </a:pPr>
            <a:endParaRPr lang="es-ES_tradnl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s-ES_tradnl" sz="2800" dirty="0"/>
              <a:t>La iglesia primitiva</a:t>
            </a:r>
          </a:p>
        </p:txBody>
      </p:sp>
    </p:spTree>
    <p:extLst>
      <p:ext uri="{BB962C8B-B14F-4D97-AF65-F5344CB8AC3E}">
        <p14:creationId xmlns:p14="http://schemas.microsoft.com/office/powerpoint/2010/main" val="115476681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C920A-6F7C-5E46-A7F3-9179811A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Mi esposa</a:t>
            </a:r>
          </a:p>
        </p:txBody>
      </p:sp>
      <p:pic>
        <p:nvPicPr>
          <p:cNvPr id="5" name="Picture 4" descr="A person wearing a hat&#10;&#10;Description automatically generated">
            <a:extLst>
              <a:ext uri="{FF2B5EF4-FFF2-40B4-BE49-F238E27FC236}">
                <a16:creationId xmlns:a16="http://schemas.microsoft.com/office/drawing/2014/main" id="{5BD6111B-1386-4341-AF69-EEACE1815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143251" y="857250"/>
            <a:ext cx="6857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2852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48092-63F0-A949-8A5B-EEDB5E88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</a:t>
            </a:r>
            <a:r>
              <a:rPr lang="es-ES_tradnl" dirty="0" err="1"/>
              <a:t>razon</a:t>
            </a:r>
            <a:endParaRPr lang="es-ES_trad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775C53-9996-4D43-8E72-ED8D71B8533E}"/>
              </a:ext>
            </a:extLst>
          </p:cNvPr>
          <p:cNvSpPr txBox="1"/>
          <p:nvPr/>
        </p:nvSpPr>
        <p:spPr>
          <a:xfrm>
            <a:off x="3764478" y="341638"/>
            <a:ext cx="450074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John Locke (1632-1704: </a:t>
            </a:r>
          </a:p>
          <a:p>
            <a:endParaRPr lang="es-ES_tradnl" sz="2800" dirty="0"/>
          </a:p>
          <a:p>
            <a:r>
              <a:rPr lang="es-ES_tradnl" sz="2800" dirty="0"/>
              <a:t>El </a:t>
            </a:r>
            <a:r>
              <a:rPr lang="es-ES_tradnl" sz="2800" dirty="0" err="1"/>
              <a:t>Emperismo</a:t>
            </a:r>
            <a:r>
              <a:rPr lang="es-ES_tradnl" sz="2800" dirty="0"/>
              <a:t> </a:t>
            </a:r>
            <a:r>
              <a:rPr lang="es-ES_tradnl" sz="2800" dirty="0" err="1"/>
              <a:t>Britanico</a:t>
            </a:r>
            <a:r>
              <a:rPr lang="es-ES_tradnl" sz="2800" dirty="0"/>
              <a:t> es </a:t>
            </a:r>
          </a:p>
          <a:p>
            <a:r>
              <a:rPr lang="en-US" sz="2800" dirty="0" err="1"/>
              <a:t>movimiento</a:t>
            </a:r>
            <a:r>
              <a:rPr lang="en-US" sz="2800" dirty="0"/>
              <a:t> </a:t>
            </a:r>
            <a:r>
              <a:rPr lang="en-US" sz="2800" dirty="0" err="1"/>
              <a:t>filosófico</a:t>
            </a:r>
            <a:r>
              <a:rPr lang="en-US" sz="2800" dirty="0"/>
              <a:t> que </a:t>
            </a:r>
            <a:r>
              <a:rPr lang="en-US" sz="2800" dirty="0" err="1"/>
              <a:t>defiende</a:t>
            </a:r>
            <a:r>
              <a:rPr lang="en-US" sz="2800" dirty="0"/>
              <a:t> que el </a:t>
            </a:r>
            <a:r>
              <a:rPr lang="en-US" sz="2800" dirty="0" err="1"/>
              <a:t>conocimiento</a:t>
            </a:r>
            <a:r>
              <a:rPr lang="en-US" sz="2800" dirty="0"/>
              <a:t> </a:t>
            </a:r>
            <a:r>
              <a:rPr lang="en-US" sz="2800" dirty="0" err="1"/>
              <a:t>humano</a:t>
            </a:r>
            <a:r>
              <a:rPr lang="en-US" sz="2800" dirty="0"/>
              <a:t> </a:t>
            </a:r>
            <a:r>
              <a:rPr lang="en-US" sz="2800" dirty="0" err="1"/>
              <a:t>parte</a:t>
            </a:r>
            <a:r>
              <a:rPr lang="en-US" sz="2800" dirty="0"/>
              <a:t> de la </a:t>
            </a:r>
            <a:r>
              <a:rPr lang="en-US" sz="2800" dirty="0" err="1"/>
              <a:t>experiencia</a:t>
            </a:r>
            <a:r>
              <a:rPr lang="en-US" sz="2800" dirty="0"/>
              <a:t>. El </a:t>
            </a:r>
            <a:r>
              <a:rPr lang="en-US" sz="2800" dirty="0" err="1"/>
              <a:t>empirismo</a:t>
            </a:r>
            <a:r>
              <a:rPr lang="en-US" sz="2800" dirty="0"/>
              <a:t> </a:t>
            </a:r>
            <a:r>
              <a:rPr lang="en-US" sz="2800" dirty="0" err="1"/>
              <a:t>sería</a:t>
            </a:r>
            <a:r>
              <a:rPr lang="en-US" sz="2800" dirty="0"/>
              <a:t> el germen de la </a:t>
            </a:r>
            <a:r>
              <a:rPr lang="en-US" sz="2800" dirty="0" err="1"/>
              <a:t>revolución</a:t>
            </a:r>
            <a:r>
              <a:rPr lang="en-US" sz="2800" dirty="0"/>
              <a:t> </a:t>
            </a:r>
            <a:r>
              <a:rPr lang="en-US" sz="2800" dirty="0" err="1"/>
              <a:t>científica</a:t>
            </a:r>
            <a:r>
              <a:rPr lang="en-US" sz="2800" dirty="0"/>
              <a:t>. “</a:t>
            </a:r>
            <a:r>
              <a:rPr lang="en-US" sz="2800" dirty="0" err="1"/>
              <a:t>Ningún</a:t>
            </a:r>
            <a:r>
              <a:rPr lang="en-US" sz="2800" dirty="0"/>
              <a:t> </a:t>
            </a:r>
            <a:r>
              <a:rPr lang="en-US" sz="2800" dirty="0" err="1"/>
              <a:t>conocimiento</a:t>
            </a:r>
            <a:r>
              <a:rPr lang="en-US" sz="2800" dirty="0"/>
              <a:t> </a:t>
            </a:r>
            <a:r>
              <a:rPr lang="en-US" sz="2800" dirty="0" err="1"/>
              <a:t>humano</a:t>
            </a:r>
            <a:r>
              <a:rPr lang="en-US" sz="2800" dirty="0"/>
              <a:t> </a:t>
            </a:r>
            <a:r>
              <a:rPr lang="en-US" sz="2800" dirty="0" err="1"/>
              <a:t>puede</a:t>
            </a:r>
            <a:r>
              <a:rPr lang="en-US" sz="2800" dirty="0"/>
              <a:t> </a:t>
            </a:r>
            <a:r>
              <a:rPr lang="en-US" sz="2800" dirty="0" err="1"/>
              <a:t>ir</a:t>
            </a:r>
            <a:r>
              <a:rPr lang="en-US" sz="2800" dirty="0"/>
              <a:t> </a:t>
            </a:r>
            <a:r>
              <a:rPr lang="en-US" sz="2800" dirty="0" err="1"/>
              <a:t>más</a:t>
            </a:r>
            <a:r>
              <a:rPr lang="en-US" sz="2800" dirty="0"/>
              <a:t> </a:t>
            </a:r>
            <a:r>
              <a:rPr lang="en-US" sz="2800" dirty="0" err="1"/>
              <a:t>allá</a:t>
            </a:r>
            <a:r>
              <a:rPr lang="en-US" sz="2800" dirty="0"/>
              <a:t> de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experiencia</a:t>
            </a:r>
            <a:r>
              <a:rPr lang="en-US" sz="2800" dirty="0"/>
              <a:t>.</a:t>
            </a:r>
            <a:endParaRPr lang="es-ES_tradnl" sz="2800" dirty="0"/>
          </a:p>
        </p:txBody>
      </p:sp>
    </p:spTree>
    <p:extLst>
      <p:ext uri="{BB962C8B-B14F-4D97-AF65-F5344CB8AC3E}">
        <p14:creationId xmlns:p14="http://schemas.microsoft.com/office/powerpoint/2010/main" val="904621639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F8B5-759A-5E4B-85A5-C8370167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La experiencia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1D5630-5286-464D-906B-FBA0571E42F4}"/>
              </a:ext>
            </a:extLst>
          </p:cNvPr>
          <p:cNvSpPr txBox="1"/>
          <p:nvPr/>
        </p:nvSpPr>
        <p:spPr>
          <a:xfrm>
            <a:off x="3954484" y="106876"/>
            <a:ext cx="48451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La experiencia para </a:t>
            </a:r>
            <a:r>
              <a:rPr lang="es-ES_tradnl" sz="2800" dirty="0" err="1"/>
              <a:t>Wesleya</a:t>
            </a:r>
            <a:r>
              <a:rPr lang="es-ES_tradnl" sz="2800" dirty="0"/>
              <a:t> no es la experiencia religiosa o la experiencia con el </a:t>
            </a:r>
            <a:r>
              <a:rPr lang="es-ES_tradnl" sz="2800" dirty="0" err="1"/>
              <a:t>Espiritu</a:t>
            </a:r>
            <a:r>
              <a:rPr lang="es-ES_tradnl" sz="2800" dirty="0"/>
              <a:t> Santo como la </a:t>
            </a:r>
            <a:r>
              <a:rPr lang="es-ES_tradnl" sz="2800" dirty="0" err="1"/>
              <a:t>entedendemos</a:t>
            </a:r>
            <a:r>
              <a:rPr lang="es-ES_tradnl" sz="2800" dirty="0"/>
              <a:t> hoy en </a:t>
            </a:r>
            <a:r>
              <a:rPr lang="es-ES_tradnl" sz="2800" dirty="0" err="1"/>
              <a:t>dia</a:t>
            </a:r>
            <a:r>
              <a:rPr lang="es-ES_tradnl" sz="2800" dirty="0"/>
              <a:t>. Es la observación de su experiencia en el espíritu de empirismo británico.</a:t>
            </a:r>
          </a:p>
        </p:txBody>
      </p:sp>
    </p:spTree>
    <p:extLst>
      <p:ext uri="{BB962C8B-B14F-4D97-AF65-F5344CB8AC3E}">
        <p14:creationId xmlns:p14="http://schemas.microsoft.com/office/powerpoint/2010/main" val="1787939946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5F945-470E-5A4B-A54B-095AE8F70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La controversia del </a:t>
            </a:r>
            <a:r>
              <a:rPr lang="es-ES_tradnl" dirty="0" err="1"/>
              <a:t>Cuadrilatero</a:t>
            </a:r>
            <a:r>
              <a:rPr lang="es-ES_tradnl" dirty="0"/>
              <a:t> </a:t>
            </a:r>
            <a:r>
              <a:rPr lang="es-ES_tradnl" dirty="0" err="1"/>
              <a:t>Wesleyano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6341C1-0DB2-1F49-9F80-01C11CE9F5D7}"/>
              </a:ext>
            </a:extLst>
          </p:cNvPr>
          <p:cNvSpPr txBox="1"/>
          <p:nvPr/>
        </p:nvSpPr>
        <p:spPr>
          <a:xfrm>
            <a:off x="3752604" y="0"/>
            <a:ext cx="539139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/>
              <a:t>  Hoy en </a:t>
            </a:r>
            <a:r>
              <a:rPr lang="es-ES_tradnl" sz="2800" dirty="0" err="1"/>
              <a:t>dia</a:t>
            </a:r>
            <a:r>
              <a:rPr lang="es-ES_tradnl" sz="2800" dirty="0"/>
              <a:t> existe una controversia con el </a:t>
            </a:r>
            <a:r>
              <a:rPr lang="es-ES_tradnl" sz="2800" dirty="0" err="1"/>
              <a:t>Cuadrilatero</a:t>
            </a:r>
            <a:r>
              <a:rPr lang="es-ES_tradnl" sz="2800" dirty="0"/>
              <a:t> </a:t>
            </a:r>
            <a:r>
              <a:rPr lang="es-ES_tradnl" sz="2800" dirty="0" err="1"/>
              <a:t>Wesleyano</a:t>
            </a:r>
            <a:r>
              <a:rPr lang="es-ES_tradnl" sz="2800" dirty="0"/>
              <a:t>. Los </a:t>
            </a:r>
            <a:r>
              <a:rPr lang="es-ES_tradnl" sz="2800" dirty="0" err="1"/>
              <a:t>tradicionalists</a:t>
            </a:r>
            <a:r>
              <a:rPr lang="es-ES_tradnl" sz="2800" dirty="0"/>
              <a:t> postulan que Albert </a:t>
            </a:r>
            <a:r>
              <a:rPr lang="es-ES_tradnl" sz="2800" dirty="0" err="1"/>
              <a:t>Outler</a:t>
            </a:r>
            <a:r>
              <a:rPr lang="es-ES_tradnl" sz="2800" dirty="0"/>
              <a:t> se </a:t>
            </a:r>
            <a:r>
              <a:rPr lang="es-ES_tradnl" sz="2800" dirty="0" err="1"/>
              <a:t>arrepentio</a:t>
            </a:r>
            <a:r>
              <a:rPr lang="es-ES_tradnl" sz="2800" dirty="0"/>
              <a:t> de inventar la frase “</a:t>
            </a:r>
            <a:r>
              <a:rPr lang="es-ES_tradnl" sz="2800" dirty="0" err="1"/>
              <a:t>Cuadrilatero</a:t>
            </a:r>
            <a:r>
              <a:rPr lang="es-ES_tradnl" sz="2800" dirty="0"/>
              <a:t> </a:t>
            </a:r>
            <a:r>
              <a:rPr lang="es-ES_tradnl" sz="2800" dirty="0" err="1"/>
              <a:t>Wesleyano</a:t>
            </a:r>
            <a:r>
              <a:rPr lang="es-ES_tradnl" sz="2800" dirty="0"/>
              <a:t>” porque aparentemente alza el valor de la tradición, la razón y la experiencia al mismo nivel de la Biblia. Los tradicionalistas argumentan que para Wesley la Biblia era la autoridad definitiva y la tradición, razón y experiencia debe estar en segundo plano. </a:t>
            </a:r>
          </a:p>
        </p:txBody>
      </p:sp>
    </p:spTree>
    <p:extLst>
      <p:ext uri="{BB962C8B-B14F-4D97-AF65-F5344CB8AC3E}">
        <p14:creationId xmlns:p14="http://schemas.microsoft.com/office/powerpoint/2010/main" val="189625388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B796B-346E-B145-9FB0-F4E90909F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Preguntas a discutir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4AA73E-F5D3-BD49-809B-F6A19C5B4260}"/>
              </a:ext>
            </a:extLst>
          </p:cNvPr>
          <p:cNvSpPr txBox="1"/>
          <p:nvPr/>
        </p:nvSpPr>
        <p:spPr>
          <a:xfrm>
            <a:off x="4572000" y="261257"/>
            <a:ext cx="374072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/>
              <a:t>?En que fuentes debemos creer? </a:t>
            </a:r>
          </a:p>
          <a:p>
            <a:endParaRPr lang="es-ES_tradnl" sz="2400" dirty="0"/>
          </a:p>
          <a:p>
            <a:r>
              <a:rPr lang="es-ES_tradnl" sz="2400" dirty="0"/>
              <a:t>?A donde acudes para buscar una respuesta?</a:t>
            </a:r>
          </a:p>
          <a:p>
            <a:endParaRPr lang="es-ES_tradnl" sz="2400" dirty="0"/>
          </a:p>
          <a:p>
            <a:r>
              <a:rPr lang="es-ES_tradnl" sz="2400" dirty="0"/>
              <a:t>?Que prioridad o peso debe tener la tradición, la razón y la experiencia en nuestra metodología? </a:t>
            </a:r>
          </a:p>
          <a:p>
            <a:endParaRPr lang="es-ES_tradnl" sz="2400" dirty="0"/>
          </a:p>
          <a:p>
            <a:r>
              <a:rPr lang="es-ES_tradnl" sz="2400" dirty="0"/>
              <a:t>?Que fuentes son mas importantes para ti al reflexionar sobre la teología? </a:t>
            </a:r>
          </a:p>
        </p:txBody>
      </p:sp>
    </p:spTree>
    <p:extLst>
      <p:ext uri="{BB962C8B-B14F-4D97-AF65-F5344CB8AC3E}">
        <p14:creationId xmlns:p14="http://schemas.microsoft.com/office/powerpoint/2010/main" val="95135109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67BA-AC40-044D-91CE-40063F21A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Fuentes de hoy en </a:t>
            </a:r>
            <a:r>
              <a:rPr lang="es-ES_tradnl" dirty="0" err="1"/>
              <a:t>dia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0EDCC6-3616-6E4A-9755-4FD211EB8C76}"/>
              </a:ext>
            </a:extLst>
          </p:cNvPr>
          <p:cNvSpPr txBox="1"/>
          <p:nvPr/>
        </p:nvSpPr>
        <p:spPr>
          <a:xfrm>
            <a:off x="4370119" y="1330036"/>
            <a:ext cx="236930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Google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Wikipedia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Un mentor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pastor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obispo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Fox News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CNN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</a:t>
            </a:r>
            <a:r>
              <a:rPr lang="es-ES_tradnl" sz="2800" dirty="0" err="1"/>
              <a:t>conyuge</a:t>
            </a:r>
            <a:endParaRPr lang="es-ES_tradnl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amigo</a:t>
            </a:r>
          </a:p>
        </p:txBody>
      </p:sp>
    </p:spTree>
    <p:extLst>
      <p:ext uri="{BB962C8B-B14F-4D97-AF65-F5344CB8AC3E}">
        <p14:creationId xmlns:p14="http://schemas.microsoft.com/office/powerpoint/2010/main" val="191455880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6F990-50D7-4B45-B684-72F6E7E7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err="1"/>
              <a:t>Bibliografia</a:t>
            </a:r>
            <a:endParaRPr lang="es-ES_trad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B3DF8B-20D5-3B40-899A-273C3B434039}"/>
              </a:ext>
            </a:extLst>
          </p:cNvPr>
          <p:cNvSpPr txBox="1"/>
          <p:nvPr/>
        </p:nvSpPr>
        <p:spPr>
          <a:xfrm>
            <a:off x="3752603" y="1733797"/>
            <a:ext cx="485700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El Libro de </a:t>
            </a:r>
            <a:r>
              <a:rPr lang="en-US" dirty="0" err="1"/>
              <a:t>Disciplina</a:t>
            </a:r>
            <a:r>
              <a:rPr lang="en-US" dirty="0"/>
              <a:t> de la </a:t>
            </a:r>
            <a:r>
              <a:rPr lang="en-US" dirty="0" err="1"/>
              <a:t>Iglesia</a:t>
            </a:r>
            <a:r>
              <a:rPr lang="en-US" dirty="0"/>
              <a:t> </a:t>
            </a:r>
            <a:r>
              <a:rPr lang="en-US" dirty="0" err="1"/>
              <a:t>Metodista</a:t>
            </a:r>
            <a:r>
              <a:rPr lang="en-US" dirty="0"/>
              <a:t> </a:t>
            </a:r>
            <a:r>
              <a:rPr lang="en-US" dirty="0" err="1"/>
              <a:t>Unida</a:t>
            </a:r>
            <a:r>
              <a:rPr lang="en-US" dirty="0"/>
              <a:t>, 2016.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i="1" dirty="0"/>
              <a:t>Scott Jones, Wesleyan and the Quadrilateral</a:t>
            </a:r>
            <a:r>
              <a:rPr lang="en-US" dirty="0"/>
              <a:t>, Nashville: Abingdon, 1997.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i="1" dirty="0"/>
              <a:t>The Letters of the Rev. John Wesley</a:t>
            </a:r>
            <a:r>
              <a:rPr lang="en-US" dirty="0"/>
              <a:t>, A.M., ed. John Telford, 8 vols. (London: Epworth Press, 1931).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Albert </a:t>
            </a:r>
            <a:r>
              <a:rPr lang="en-US" dirty="0" err="1"/>
              <a:t>Outler</a:t>
            </a:r>
            <a:r>
              <a:rPr lang="en-US" dirty="0"/>
              <a:t>, </a:t>
            </a:r>
            <a:r>
              <a:rPr lang="en-US" i="1" dirty="0"/>
              <a:t>John Wesley</a:t>
            </a:r>
            <a:r>
              <a:rPr lang="en-US" dirty="0"/>
              <a:t>, Oxford University Press, 1980.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John Wesley “On God’s Vineyard,” I.1, Works 3:504.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Randy Maddox, “How John Wesley read the Bible,” </a:t>
            </a:r>
            <a:r>
              <a:rPr lang="en-US" i="1" dirty="0"/>
              <a:t>Catalyst</a:t>
            </a:r>
            <a:r>
              <a:rPr lang="en-US" dirty="0"/>
              <a:t>, 38:1, November 2011, 1-3.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dirty="0"/>
              <a:t>Philip </a:t>
            </a:r>
            <a:r>
              <a:rPr lang="en-US" dirty="0" err="1"/>
              <a:t>Wingeier</a:t>
            </a:r>
            <a:r>
              <a:rPr lang="en-US" dirty="0"/>
              <a:t>-Rayo, La Biblia a </a:t>
            </a:r>
            <a:r>
              <a:rPr lang="en-US" dirty="0" err="1"/>
              <a:t>traves</a:t>
            </a:r>
            <a:r>
              <a:rPr lang="en-US" dirty="0"/>
              <a:t> de los </a:t>
            </a:r>
            <a:r>
              <a:rPr lang="en-US" dirty="0" err="1"/>
              <a:t>ojos</a:t>
            </a:r>
            <a:r>
              <a:rPr lang="en-US" dirty="0"/>
              <a:t> de Juan Wesley, Upper Room Press, 2019.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751029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47DF3-D03C-8B4B-90E0-44FBC27DE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?Como se distinguen los metodistas de otras denominaciones?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7145E9-0CC3-1C4A-9553-B665E4D562DD}"/>
              </a:ext>
            </a:extLst>
          </p:cNvPr>
          <p:cNvSpPr txBox="1"/>
          <p:nvPr/>
        </p:nvSpPr>
        <p:spPr>
          <a:xfrm>
            <a:off x="3586348" y="1993683"/>
            <a:ext cx="51282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/>
              <a:t>?Que creen los metodistas? </a:t>
            </a:r>
          </a:p>
        </p:txBody>
      </p:sp>
    </p:spTree>
    <p:extLst>
      <p:ext uri="{BB962C8B-B14F-4D97-AF65-F5344CB8AC3E}">
        <p14:creationId xmlns:p14="http://schemas.microsoft.com/office/powerpoint/2010/main" val="32495446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A5D65-5912-0248-9CBA-FBB7AD672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?Que tienen en común los metodistas con otras iglesias?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D5CD77-18BE-A647-989B-7B473DBF1F92}"/>
              </a:ext>
            </a:extLst>
          </p:cNvPr>
          <p:cNvSpPr txBox="1"/>
          <p:nvPr/>
        </p:nvSpPr>
        <p:spPr>
          <a:xfrm>
            <a:off x="3550722" y="1106403"/>
            <a:ext cx="51638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Santa Trinidad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El Monoteísmo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Doctrina de la Creación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Biblia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El Bautismo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Santa Comunión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Justificación por la 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Santificación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Salvación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Santidad Personal y Social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400" dirty="0"/>
              <a:t>La Escatología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259105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1394C-778C-2949-A1F7-F2FB87DFC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?De donde vienen los metodistas?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04CB73-7592-DB46-A521-655AC6986384}"/>
              </a:ext>
            </a:extLst>
          </p:cNvPr>
          <p:cNvSpPr txBox="1"/>
          <p:nvPr/>
        </p:nvSpPr>
        <p:spPr>
          <a:xfrm>
            <a:off x="3978235" y="2351314"/>
            <a:ext cx="395448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dirty="0"/>
              <a:t>?De que se basa nuestras creencias? ?Cuales son las fuentes?</a:t>
            </a:r>
          </a:p>
        </p:txBody>
      </p:sp>
    </p:spTree>
    <p:extLst>
      <p:ext uri="{BB962C8B-B14F-4D97-AF65-F5344CB8AC3E}">
        <p14:creationId xmlns:p14="http://schemas.microsoft.com/office/powerpoint/2010/main" val="23871816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5DD0E-0903-BA4D-AB2F-EF4E992D3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Donde tu buscas información?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0978C9-2AAD-5043-AA53-D9DDDF216904}"/>
              </a:ext>
            </a:extLst>
          </p:cNvPr>
          <p:cNvSpPr txBox="1"/>
          <p:nvPr/>
        </p:nvSpPr>
        <p:spPr>
          <a:xfrm>
            <a:off x="4251366" y="273132"/>
            <a:ext cx="36219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Google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Wikipedia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Un mentor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pastor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obispo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Fox News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CNN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 err="1"/>
              <a:t>Univision</a:t>
            </a:r>
            <a:endParaRPr lang="es-ES_tradnl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Telemundo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</a:t>
            </a:r>
            <a:r>
              <a:rPr lang="es-ES_tradnl" sz="2800" dirty="0" err="1"/>
              <a:t>conyuge</a:t>
            </a:r>
            <a:endParaRPr lang="es-ES_tradnl" sz="2800" dirty="0"/>
          </a:p>
          <a:p>
            <a:pPr marL="285750" indent="-285750">
              <a:buFont typeface="Wingdings" pitchFamily="2" charset="2"/>
              <a:buChar char="§"/>
            </a:pPr>
            <a:r>
              <a:rPr lang="es-ES_tradnl" sz="2800" dirty="0"/>
              <a:t>Su amigo</a:t>
            </a:r>
          </a:p>
        </p:txBody>
      </p:sp>
    </p:spTree>
    <p:extLst>
      <p:ext uri="{BB962C8B-B14F-4D97-AF65-F5344CB8AC3E}">
        <p14:creationId xmlns:p14="http://schemas.microsoft.com/office/powerpoint/2010/main" val="204921468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67F76-A3C4-DB48-8796-70343014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?Que pasó?</a:t>
            </a:r>
            <a:br>
              <a:rPr lang="es-ES_tradnl" dirty="0"/>
            </a:br>
            <a:endParaRPr lang="es-ES_tradnl" dirty="0"/>
          </a:p>
        </p:txBody>
      </p:sp>
      <p:pic>
        <p:nvPicPr>
          <p:cNvPr id="5" name="Picture 4" descr="A car parked on the side of a road&#10;&#10;Description automatically generated">
            <a:extLst>
              <a:ext uri="{FF2B5EF4-FFF2-40B4-BE49-F238E27FC236}">
                <a16:creationId xmlns:a16="http://schemas.microsoft.com/office/drawing/2014/main" id="{848EBD3D-6D8C-4A44-BBF5-CE3AD7908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659520" y="1520227"/>
            <a:ext cx="4938215" cy="3713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653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Kilter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Kilter">
      <a:maj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ＭＳ 明朝"/>
        <a:font script="Hang" typeface="바탕"/>
        <a:font script="Hans" typeface="华文新魏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ilter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Kilter.thmx</Template>
  <TotalTime>11367</TotalTime>
  <Words>1470</Words>
  <Application>Microsoft Macintosh PowerPoint</Application>
  <PresentationFormat>On-screen Show (4:3)</PresentationFormat>
  <Paragraphs>165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Arial</vt:lpstr>
      <vt:lpstr>Rockwell</vt:lpstr>
      <vt:lpstr>Wingdings</vt:lpstr>
      <vt:lpstr>Kilter</vt:lpstr>
      <vt:lpstr>El Cuadrilatero Wesleyano        </vt:lpstr>
      <vt:lpstr>Presentaciones  y Introducciones</vt:lpstr>
      <vt:lpstr>familia</vt:lpstr>
      <vt:lpstr>Mi esposa</vt:lpstr>
      <vt:lpstr>?Como se distinguen los metodistas de otras denominaciones?  </vt:lpstr>
      <vt:lpstr>?Que tienen en común los metodistas con otras iglesias? </vt:lpstr>
      <vt:lpstr>?De donde vienen los metodistas? </vt:lpstr>
      <vt:lpstr>Donde tu buscas información? </vt:lpstr>
      <vt:lpstr>?Que pasó? </vt:lpstr>
      <vt:lpstr>Fuentes y Normas</vt:lpstr>
      <vt:lpstr>La revelacion</vt:lpstr>
      <vt:lpstr>PowerPoint Presentation</vt:lpstr>
      <vt:lpstr>PowerPoint Presentation</vt:lpstr>
      <vt:lpstr>La Biblia</vt:lpstr>
      <vt:lpstr>PowerPoint Presentation</vt:lpstr>
      <vt:lpstr>La Historia de la Iglesia</vt:lpstr>
      <vt:lpstr>Las fuentes de la  Iglesia Católica Romana</vt:lpstr>
      <vt:lpstr>La Reforma Protestante</vt:lpstr>
      <vt:lpstr>Las cinco solas</vt:lpstr>
      <vt:lpstr>Las cinco solas</vt:lpstr>
      <vt:lpstr>Fuentes de la Iglesia de Inglaterra</vt:lpstr>
      <vt:lpstr>Las fuentes</vt:lpstr>
      <vt:lpstr> denominaciones y tradiciones</vt:lpstr>
      <vt:lpstr>La tradicion wesleyana reconoce la Escritura, tradicion, experiencia y la razon como nuestro metodo teologico autoritario.   El Libro de Disciplina de la Iglesia Metodista Unida, par.105. </vt:lpstr>
      <vt:lpstr>Estas eran las fuentes primarias de Juan Wesley de las cuales Albert Outler invento la frase “El Cuadrilatero Wesleyano”   Albert Outler, John Wesley, Oxford University Press, 1980, p.136.  </vt:lpstr>
      <vt:lpstr>La pregunta de un millon es como usar las fuentes?      </vt:lpstr>
      <vt:lpstr>Aunque todos reconocen estas cuatro fuentes uno puede llegar a conclusions teologicas muy distintas y hasta contrarias usando diferentes metodologias.    </vt:lpstr>
      <vt:lpstr>La tension y las diferencias teologicas en el metodismo comenzaron desde que Juan Wesley lanzo la pregunta a los predicares en la Conferencia Annual en 1744 “Que ensenamos? Como lo ensenamos? Que hacemos?”   </vt:lpstr>
      <vt:lpstr>Wesley se llamaba un“homo unius libri” (hombre de un solo libro).   Source: John Wesley “On God’s Vineyard,” I.1, Works 3:504 </vt:lpstr>
      <vt:lpstr>Wesley y la Biblia</vt:lpstr>
      <vt:lpstr>PowerPoint Presentation</vt:lpstr>
      <vt:lpstr>PowerPoint Presentation</vt:lpstr>
      <vt:lpstr>PowerPoint Presentation</vt:lpstr>
      <vt:lpstr>PowerPoint Presentation</vt:lpstr>
      <vt:lpstr>   Tambien Wesley leia mucho. Leia ciencia, literatura, los clasicos de los griegos, la filosofia--hasta el periodico. Leia mientras cabalgaba.        </vt:lpstr>
      <vt:lpstr>Folk theologian</vt:lpstr>
      <vt:lpstr>El avivamiento Wesleyano observo un incremento en la participacion y liderazgo feminino. Despues de observer los frutos de las mujeres lideres de clases y las predicares Wesley declaro:  “We give the right hand of fellowship to Sarah Mallet, and have no objection to her being a preacher in our connexion, so long as she preaches the Methodist doctrines, and attends to our discipline.”   Fuente: The Letters of the Rev. John Wesley, A.M., ed. John Telford, 8 vols. (London: Epworth Press, 1931) 8:15. </vt:lpstr>
      <vt:lpstr> Wesley enfatizaba la importancia de orar antes de leer las Escrituras y de despertar nuestros sentidos espirituales. Uno debe pedir entendimiento del Espiritu Santo para poder entender y interpreter la Biblia. Uno debe leer la Biblia con ojos espirituales.   </vt:lpstr>
      <vt:lpstr>La tradicion</vt:lpstr>
      <vt:lpstr>La razon</vt:lpstr>
      <vt:lpstr>La experiencia</vt:lpstr>
      <vt:lpstr>La controversia del Cuadrilatero Wesleyano</vt:lpstr>
      <vt:lpstr>Preguntas a discutir</vt:lpstr>
      <vt:lpstr>Fuentes de hoy en dia</vt:lpstr>
      <vt:lpstr>Bibliografia</vt:lpstr>
    </vt:vector>
  </TitlesOfParts>
  <Company>Austin Seminary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Angles on the Wesleyan Quadrilateral</dc:title>
  <dc:creator>Philip Wingeier</dc:creator>
  <cp:lastModifiedBy>Microsoft Office User</cp:lastModifiedBy>
  <cp:revision>27</cp:revision>
  <dcterms:created xsi:type="dcterms:W3CDTF">2017-06-08T02:52:21Z</dcterms:created>
  <dcterms:modified xsi:type="dcterms:W3CDTF">2020-07-19T20:22:44Z</dcterms:modified>
</cp:coreProperties>
</file>